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69" r:id="rId3"/>
    <p:sldId id="272" r:id="rId4"/>
  </p:sldIdLst>
  <p:sldSz cx="12192000" cy="6858000"/>
  <p:notesSz cx="6881813" cy="100028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28" userDrawn="1">
          <p15:clr>
            <a:srgbClr val="A4A3A4"/>
          </p15:clr>
        </p15:guide>
        <p15:guide id="2" pos="3727" userDrawn="1">
          <p15:clr>
            <a:srgbClr val="A4A3A4"/>
          </p15:clr>
        </p15:guide>
        <p15:guide id="3" pos="937" userDrawn="1">
          <p15:clr>
            <a:srgbClr val="A4A3A4"/>
          </p15:clr>
        </p15:guide>
        <p15:guide id="4" pos="1504" userDrawn="1">
          <p15:clr>
            <a:srgbClr val="A4A3A4"/>
          </p15:clr>
        </p15:guide>
        <p15:guide id="5" pos="2071" userDrawn="1">
          <p15:clr>
            <a:srgbClr val="A4A3A4"/>
          </p15:clr>
        </p15:guide>
        <p15:guide id="6" pos="2615" userDrawn="1">
          <p15:clr>
            <a:srgbClr val="A4A3A4"/>
          </p15:clr>
        </p15:guide>
        <p15:guide id="7" pos="3182" userDrawn="1">
          <p15:clr>
            <a:srgbClr val="A4A3A4"/>
          </p15:clr>
        </p15:guide>
        <p15:guide id="8" pos="4316" userDrawn="1">
          <p15:clr>
            <a:srgbClr val="A4A3A4"/>
          </p15:clr>
        </p15:guide>
        <p15:guide id="9" pos="4883" userDrawn="1">
          <p15:clr>
            <a:srgbClr val="A4A3A4"/>
          </p15:clr>
        </p15:guide>
        <p15:guide id="10" pos="542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121" autoAdjust="0"/>
    <p:restoredTop sz="95179" autoAdjust="0"/>
  </p:normalViewPr>
  <p:slideViewPr>
    <p:cSldViewPr snapToGrid="0">
      <p:cViewPr varScale="1">
        <p:scale>
          <a:sx n="114" d="100"/>
          <a:sy n="114" d="100"/>
        </p:scale>
        <p:origin x="636" y="84"/>
      </p:cViewPr>
      <p:guideLst>
        <p:guide orient="horz" pos="2228"/>
        <p:guide pos="3727"/>
        <p:guide pos="937"/>
        <p:guide pos="1504"/>
        <p:guide pos="2071"/>
        <p:guide pos="2615"/>
        <p:guide pos="3182"/>
        <p:guide pos="4316"/>
        <p:guide pos="4883"/>
        <p:guide pos="5428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2119" cy="501880"/>
          </a:xfrm>
          <a:prstGeom prst="rect">
            <a:avLst/>
          </a:prstGeom>
        </p:spPr>
        <p:txBody>
          <a:bodyPr vert="horz" lIns="92309" tIns="46155" rIns="92309" bIns="46155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98103" y="0"/>
            <a:ext cx="2982119" cy="501880"/>
          </a:xfrm>
          <a:prstGeom prst="rect">
            <a:avLst/>
          </a:prstGeom>
        </p:spPr>
        <p:txBody>
          <a:bodyPr vert="horz" lIns="92309" tIns="46155" rIns="92309" bIns="46155" rtlCol="0"/>
          <a:lstStyle>
            <a:lvl1pPr algn="r">
              <a:defRPr sz="1200"/>
            </a:lvl1pPr>
          </a:lstStyle>
          <a:p>
            <a:fld id="{8D88124A-76D0-4B0E-95B5-70B2246A0C3D}" type="datetimeFigureOut">
              <a:rPr lang="ko-KR" altLang="en-US" smtClean="0"/>
              <a:t>2022-10-18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41325" y="1250950"/>
            <a:ext cx="5999163" cy="3375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9" tIns="46155" rIns="92309" bIns="46155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182" y="4813865"/>
            <a:ext cx="5505450" cy="3938618"/>
          </a:xfrm>
          <a:prstGeom prst="rect">
            <a:avLst/>
          </a:prstGeom>
        </p:spPr>
        <p:txBody>
          <a:bodyPr vert="horz" lIns="92309" tIns="46155" rIns="92309" bIns="46155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9500961"/>
            <a:ext cx="2982119" cy="501878"/>
          </a:xfrm>
          <a:prstGeom prst="rect">
            <a:avLst/>
          </a:prstGeom>
        </p:spPr>
        <p:txBody>
          <a:bodyPr vert="horz" lIns="92309" tIns="46155" rIns="92309" bIns="46155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98103" y="9500961"/>
            <a:ext cx="2982119" cy="501878"/>
          </a:xfrm>
          <a:prstGeom prst="rect">
            <a:avLst/>
          </a:prstGeom>
        </p:spPr>
        <p:txBody>
          <a:bodyPr vert="horz" lIns="92309" tIns="46155" rIns="92309" bIns="46155" rtlCol="0" anchor="b"/>
          <a:lstStyle>
            <a:lvl1pPr algn="r">
              <a:defRPr sz="1200"/>
            </a:lvl1pPr>
          </a:lstStyle>
          <a:p>
            <a:fld id="{8C8D45E6-57D5-48A5-B5D0-D3D74A3F94C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3807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3092">
              <a:defRPr/>
            </a:pPr>
            <a:r>
              <a:rPr lang="en-US" altLang="ko-KR" b="1" dirty="0">
                <a:solidFill>
                  <a:schemeClr val="bg1"/>
                </a:solidFill>
              </a:rPr>
              <a:t>Final</a:t>
            </a:r>
          </a:p>
          <a:p>
            <a:pPr defTabSz="923092">
              <a:defRPr/>
            </a:pPr>
            <a:endParaRPr lang="en-US" altLang="ko-KR" b="1" dirty="0">
              <a:solidFill>
                <a:schemeClr val="bg1"/>
              </a:solidFill>
            </a:endParaRPr>
          </a:p>
          <a:p>
            <a:pPr defTabSz="923092">
              <a:defRPr/>
            </a:pPr>
            <a:endParaRPr lang="en-US" altLang="ko-KR" b="1" dirty="0">
              <a:solidFill>
                <a:schemeClr val="bg1"/>
              </a:solidFill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C7D7C1-FB35-4C12-B994-6B47D819B6A1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66497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3092">
              <a:defRPr/>
            </a:pPr>
            <a:r>
              <a:rPr lang="en-US" altLang="ko-KR" b="1" dirty="0">
                <a:solidFill>
                  <a:schemeClr val="bg1"/>
                </a:solidFill>
              </a:rPr>
              <a:t>Final</a:t>
            </a:r>
          </a:p>
          <a:p>
            <a:pPr defTabSz="923092">
              <a:defRPr/>
            </a:pPr>
            <a:endParaRPr lang="en-US" altLang="ko-KR" b="1" dirty="0">
              <a:solidFill>
                <a:schemeClr val="bg1"/>
              </a:solidFill>
            </a:endParaRPr>
          </a:p>
          <a:p>
            <a:pPr defTabSz="923092">
              <a:defRPr/>
            </a:pPr>
            <a:endParaRPr lang="en-US" altLang="ko-KR" b="1" dirty="0">
              <a:solidFill>
                <a:schemeClr val="bg1"/>
              </a:solidFill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C7D7C1-FB35-4C12-B994-6B47D819B6A1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05428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3092">
              <a:defRPr/>
            </a:pPr>
            <a:r>
              <a:rPr lang="en-US" altLang="ko-KR" b="1" dirty="0">
                <a:solidFill>
                  <a:schemeClr val="bg1"/>
                </a:solidFill>
              </a:rPr>
              <a:t>Final</a:t>
            </a:r>
          </a:p>
          <a:p>
            <a:pPr defTabSz="923092">
              <a:defRPr/>
            </a:pPr>
            <a:endParaRPr lang="en-US" altLang="ko-KR" b="1" dirty="0">
              <a:solidFill>
                <a:schemeClr val="bg1"/>
              </a:solidFill>
            </a:endParaRPr>
          </a:p>
          <a:p>
            <a:pPr defTabSz="923092">
              <a:defRPr/>
            </a:pPr>
            <a:endParaRPr lang="en-US" altLang="ko-KR" b="1" dirty="0">
              <a:solidFill>
                <a:schemeClr val="bg1"/>
              </a:solidFill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C7D7C1-FB35-4C12-B994-6B47D819B6A1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6707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73360-7F82-40AD-B6E9-35DF30DA5DFC}" type="datetimeFigureOut">
              <a:rPr lang="ko-KR" altLang="en-US" smtClean="0"/>
              <a:t>2022-10-18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B9FDA-01EF-4A0E-BAB1-A1FCD5F299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9147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73360-7F82-40AD-B6E9-35DF30DA5DFC}" type="datetimeFigureOut">
              <a:rPr lang="ko-KR" altLang="en-US" smtClean="0"/>
              <a:t>2022-10-18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B9FDA-01EF-4A0E-BAB1-A1FCD5F299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5217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73360-7F82-40AD-B6E9-35DF30DA5DFC}" type="datetimeFigureOut">
              <a:rPr lang="ko-KR" altLang="en-US" smtClean="0"/>
              <a:t>2022-10-18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B9FDA-01EF-4A0E-BAB1-A1FCD5F299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21915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73360-7F82-40AD-B6E9-35DF30DA5DFC}" type="datetimeFigureOut">
              <a:rPr lang="ko-KR" altLang="en-US" smtClean="0"/>
              <a:t>2022-10-18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B9FDA-01EF-4A0E-BAB1-A1FCD5F299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70207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73360-7F82-40AD-B6E9-35DF30DA5DFC}" type="datetimeFigureOut">
              <a:rPr lang="ko-KR" altLang="en-US" smtClean="0"/>
              <a:t>2022-10-18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B9FDA-01EF-4A0E-BAB1-A1FCD5F299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7789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73360-7F82-40AD-B6E9-35DF30DA5DFC}" type="datetimeFigureOut">
              <a:rPr lang="ko-KR" altLang="en-US" smtClean="0"/>
              <a:t>2022-10-18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B9FDA-01EF-4A0E-BAB1-A1FCD5F299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85412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73360-7F82-40AD-B6E9-35DF30DA5DFC}" type="datetimeFigureOut">
              <a:rPr lang="ko-KR" altLang="en-US" smtClean="0"/>
              <a:t>2022-10-18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B9FDA-01EF-4A0E-BAB1-A1FCD5F299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8088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73360-7F82-40AD-B6E9-35DF30DA5DFC}" type="datetimeFigureOut">
              <a:rPr lang="ko-KR" altLang="en-US" smtClean="0"/>
              <a:t>2022-10-18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B9FDA-01EF-4A0E-BAB1-A1FCD5F299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24705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73360-7F82-40AD-B6E9-35DF30DA5DFC}" type="datetimeFigureOut">
              <a:rPr lang="ko-KR" altLang="en-US" smtClean="0"/>
              <a:t>2022-10-18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B9FDA-01EF-4A0E-BAB1-A1FCD5F299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5780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73360-7F82-40AD-B6E9-35DF30DA5DFC}" type="datetimeFigureOut">
              <a:rPr lang="ko-KR" altLang="en-US" smtClean="0"/>
              <a:t>2022-10-18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B9FDA-01EF-4A0E-BAB1-A1FCD5F299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4505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73360-7F82-40AD-B6E9-35DF30DA5DFC}" type="datetimeFigureOut">
              <a:rPr lang="ko-KR" altLang="en-US" smtClean="0"/>
              <a:t>2022-10-18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B9FDA-01EF-4A0E-BAB1-A1FCD5F299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7663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73360-7F82-40AD-B6E9-35DF30DA5DFC}" type="datetimeFigureOut">
              <a:rPr lang="ko-KR" altLang="en-US" smtClean="0"/>
              <a:t>2022-10-18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2B9FDA-01EF-4A0E-BAB1-A1FCD5F299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2556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2" name="직선 연결선 16"/>
          <p:cNvCxnSpPr/>
          <p:nvPr/>
        </p:nvCxnSpPr>
        <p:spPr>
          <a:xfrm>
            <a:off x="1673824" y="2520065"/>
            <a:ext cx="8594694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  <a:alpha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113271" y="493781"/>
            <a:ext cx="84919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/>
              <a:t>1</a:t>
            </a:r>
            <a:r>
              <a:rPr lang="ko-KR" altLang="en-US" sz="1000" dirty="0"/>
              <a:t>학년</a:t>
            </a:r>
            <a:endParaRPr lang="en-US" sz="1000" dirty="0"/>
          </a:p>
        </p:txBody>
      </p:sp>
      <p:sp>
        <p:nvSpPr>
          <p:cNvPr id="332" name="TextBox 331"/>
          <p:cNvSpPr txBox="1"/>
          <p:nvPr/>
        </p:nvSpPr>
        <p:spPr>
          <a:xfrm>
            <a:off x="3841271" y="493781"/>
            <a:ext cx="84919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/>
              <a:t>2</a:t>
            </a:r>
            <a:r>
              <a:rPr lang="ko-KR" altLang="en-US" sz="1000" dirty="0"/>
              <a:t>학년</a:t>
            </a:r>
            <a:endParaRPr lang="en-US" sz="1000" dirty="0"/>
          </a:p>
        </p:txBody>
      </p:sp>
      <p:sp>
        <p:nvSpPr>
          <p:cNvPr id="353" name="TextBox 352"/>
          <p:cNvSpPr txBox="1"/>
          <p:nvPr/>
        </p:nvSpPr>
        <p:spPr>
          <a:xfrm>
            <a:off x="5584078" y="493781"/>
            <a:ext cx="84919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/>
              <a:t>3</a:t>
            </a:r>
            <a:r>
              <a:rPr lang="ko-KR" altLang="en-US" sz="1000" dirty="0"/>
              <a:t>학년</a:t>
            </a:r>
            <a:endParaRPr lang="en-US" sz="1000" dirty="0"/>
          </a:p>
        </p:txBody>
      </p:sp>
      <p:sp>
        <p:nvSpPr>
          <p:cNvPr id="361" name="TextBox 360"/>
          <p:cNvSpPr txBox="1"/>
          <p:nvPr/>
        </p:nvSpPr>
        <p:spPr>
          <a:xfrm>
            <a:off x="7297271" y="493781"/>
            <a:ext cx="84919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/>
              <a:t>4</a:t>
            </a:r>
            <a:r>
              <a:rPr lang="ko-KR" altLang="en-US" sz="1000" dirty="0"/>
              <a:t>학년</a:t>
            </a:r>
            <a:endParaRPr lang="en-US" sz="1000" dirty="0"/>
          </a:p>
        </p:txBody>
      </p:sp>
      <p:cxnSp>
        <p:nvCxnSpPr>
          <p:cNvPr id="17" name="직선 연결선 16"/>
          <p:cNvCxnSpPr/>
          <p:nvPr/>
        </p:nvCxnSpPr>
        <p:spPr>
          <a:xfrm>
            <a:off x="1389882" y="727579"/>
            <a:ext cx="88896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  <a:alpha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6" name="직선 연결선 275"/>
          <p:cNvCxnSpPr/>
          <p:nvPr/>
        </p:nvCxnSpPr>
        <p:spPr>
          <a:xfrm>
            <a:off x="8593270" y="727580"/>
            <a:ext cx="0" cy="228603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  <a:alpha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7" name="Rectangle 9"/>
          <p:cNvSpPr/>
          <p:nvPr/>
        </p:nvSpPr>
        <p:spPr>
          <a:xfrm>
            <a:off x="6880952" y="754786"/>
            <a:ext cx="848319" cy="21080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>
                <a:solidFill>
                  <a:schemeClr val="tx1"/>
                </a:solidFill>
              </a:rPr>
              <a:t>1</a:t>
            </a:r>
            <a:r>
              <a:rPr lang="ko-KR" altLang="en-US" sz="1000" dirty="0">
                <a:solidFill>
                  <a:schemeClr val="tx1"/>
                </a:solidFill>
              </a:rPr>
              <a:t>학기 </a:t>
            </a:r>
            <a:r>
              <a:rPr lang="en-US" altLang="ko-KR" sz="1000" dirty="0">
                <a:solidFill>
                  <a:schemeClr val="tx1"/>
                </a:solidFill>
              </a:rPr>
              <a:t>(</a:t>
            </a:r>
            <a:r>
              <a:rPr lang="en-US" altLang="ko-KR" sz="1000" dirty="0" smtClean="0">
                <a:solidFill>
                  <a:schemeClr val="tx1"/>
                </a:solidFill>
              </a:rPr>
              <a:t>17)</a:t>
            </a:r>
            <a:endParaRPr lang="en-US" altLang="ko-KR" sz="1000" dirty="0">
              <a:solidFill>
                <a:schemeClr val="tx1"/>
              </a:solidFill>
            </a:endParaRPr>
          </a:p>
        </p:txBody>
      </p:sp>
      <p:sp>
        <p:nvSpPr>
          <p:cNvPr id="278" name="Rectangle 10"/>
          <p:cNvSpPr/>
          <p:nvPr/>
        </p:nvSpPr>
        <p:spPr>
          <a:xfrm>
            <a:off x="7744422" y="752980"/>
            <a:ext cx="848848" cy="21261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>
                <a:solidFill>
                  <a:schemeClr val="tx1"/>
                </a:solidFill>
              </a:rPr>
              <a:t>2</a:t>
            </a:r>
            <a:r>
              <a:rPr lang="ko-KR" altLang="en-US" sz="1000" dirty="0">
                <a:solidFill>
                  <a:schemeClr val="tx1"/>
                </a:solidFill>
              </a:rPr>
              <a:t>학기 </a:t>
            </a:r>
            <a:r>
              <a:rPr lang="en-US" altLang="ko-KR" sz="1000" dirty="0">
                <a:solidFill>
                  <a:schemeClr val="tx1"/>
                </a:solidFill>
              </a:rPr>
              <a:t>(</a:t>
            </a:r>
            <a:r>
              <a:rPr lang="en-US" altLang="ko-KR" sz="1000" dirty="0" smtClean="0">
                <a:solidFill>
                  <a:schemeClr val="tx1"/>
                </a:solidFill>
              </a:rPr>
              <a:t>17)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279" name="직선 연결선 278"/>
          <p:cNvCxnSpPr/>
          <p:nvPr/>
        </p:nvCxnSpPr>
        <p:spPr>
          <a:xfrm>
            <a:off x="7729270" y="758177"/>
            <a:ext cx="0" cy="228603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  <a:alpha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4" name="Rectangle 9"/>
          <p:cNvSpPr/>
          <p:nvPr/>
        </p:nvSpPr>
        <p:spPr>
          <a:xfrm>
            <a:off x="5152952" y="745378"/>
            <a:ext cx="848319" cy="21080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>
                <a:solidFill>
                  <a:schemeClr val="tx1"/>
                </a:solidFill>
              </a:rPr>
              <a:t>1</a:t>
            </a:r>
            <a:r>
              <a:rPr lang="ko-KR" altLang="en-US" sz="1000" dirty="0">
                <a:solidFill>
                  <a:schemeClr val="tx1"/>
                </a:solidFill>
              </a:rPr>
              <a:t>학기 </a:t>
            </a:r>
            <a:r>
              <a:rPr lang="en-US" altLang="ko-KR" sz="1000" dirty="0" smtClean="0">
                <a:solidFill>
                  <a:schemeClr val="tx1"/>
                </a:solidFill>
              </a:rPr>
              <a:t>(17)</a:t>
            </a:r>
            <a:endParaRPr lang="en-US" altLang="ko-KR" sz="1000" dirty="0">
              <a:solidFill>
                <a:schemeClr val="tx1"/>
              </a:solidFill>
            </a:endParaRPr>
          </a:p>
        </p:txBody>
      </p:sp>
      <p:sp>
        <p:nvSpPr>
          <p:cNvPr id="285" name="Rectangle 10"/>
          <p:cNvSpPr/>
          <p:nvPr/>
        </p:nvSpPr>
        <p:spPr>
          <a:xfrm>
            <a:off x="6001270" y="743572"/>
            <a:ext cx="848848" cy="21261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>
                <a:solidFill>
                  <a:schemeClr val="tx1"/>
                </a:solidFill>
              </a:rPr>
              <a:t>2</a:t>
            </a:r>
            <a:r>
              <a:rPr lang="ko-KR" altLang="en-US" sz="1000" dirty="0">
                <a:solidFill>
                  <a:schemeClr val="tx1"/>
                </a:solidFill>
              </a:rPr>
              <a:t>학기 </a:t>
            </a:r>
            <a:r>
              <a:rPr lang="en-US" altLang="ko-KR" sz="1000" dirty="0">
                <a:solidFill>
                  <a:schemeClr val="tx1"/>
                </a:solidFill>
              </a:rPr>
              <a:t>(17)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286" name="직선 연결선 285"/>
          <p:cNvCxnSpPr/>
          <p:nvPr/>
        </p:nvCxnSpPr>
        <p:spPr>
          <a:xfrm>
            <a:off x="6001270" y="758177"/>
            <a:ext cx="0" cy="228603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  <a:alpha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8" name="Rectangle 9"/>
          <p:cNvSpPr/>
          <p:nvPr/>
        </p:nvSpPr>
        <p:spPr>
          <a:xfrm>
            <a:off x="3424952" y="754786"/>
            <a:ext cx="848319" cy="21080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>
                <a:solidFill>
                  <a:schemeClr val="tx1"/>
                </a:solidFill>
              </a:rPr>
              <a:t>1</a:t>
            </a:r>
            <a:r>
              <a:rPr lang="ko-KR" altLang="en-US" sz="1000" dirty="0">
                <a:solidFill>
                  <a:schemeClr val="tx1"/>
                </a:solidFill>
              </a:rPr>
              <a:t>학기 </a:t>
            </a:r>
            <a:r>
              <a:rPr lang="en-US" altLang="ko-KR" sz="1000" dirty="0" smtClean="0">
                <a:solidFill>
                  <a:schemeClr val="tx1"/>
                </a:solidFill>
              </a:rPr>
              <a:t>(16)</a:t>
            </a:r>
            <a:endParaRPr lang="en-US" altLang="ko-KR" sz="1000" dirty="0">
              <a:solidFill>
                <a:schemeClr val="tx1"/>
              </a:solidFill>
            </a:endParaRPr>
          </a:p>
        </p:txBody>
      </p:sp>
      <p:sp>
        <p:nvSpPr>
          <p:cNvPr id="289" name="Rectangle 10"/>
          <p:cNvSpPr/>
          <p:nvPr/>
        </p:nvSpPr>
        <p:spPr>
          <a:xfrm>
            <a:off x="4273270" y="752980"/>
            <a:ext cx="848848" cy="21261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>
                <a:solidFill>
                  <a:schemeClr val="tx1"/>
                </a:solidFill>
              </a:rPr>
              <a:t>2</a:t>
            </a:r>
            <a:r>
              <a:rPr lang="ko-KR" altLang="en-US" sz="1000" dirty="0">
                <a:solidFill>
                  <a:schemeClr val="tx1"/>
                </a:solidFill>
              </a:rPr>
              <a:t>학기 </a:t>
            </a:r>
            <a:r>
              <a:rPr lang="en-US" altLang="ko-KR" sz="1000" dirty="0">
                <a:solidFill>
                  <a:schemeClr val="tx1"/>
                </a:solidFill>
              </a:rPr>
              <a:t>(16)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290" name="직선 연결선 289"/>
          <p:cNvCxnSpPr/>
          <p:nvPr/>
        </p:nvCxnSpPr>
        <p:spPr>
          <a:xfrm>
            <a:off x="4273270" y="758177"/>
            <a:ext cx="0" cy="228603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  <a:alpha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2" name="Rectangle 9"/>
          <p:cNvSpPr/>
          <p:nvPr/>
        </p:nvSpPr>
        <p:spPr>
          <a:xfrm>
            <a:off x="1696952" y="754786"/>
            <a:ext cx="848319" cy="21080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>
                <a:solidFill>
                  <a:schemeClr val="tx1"/>
                </a:solidFill>
              </a:rPr>
              <a:t>1</a:t>
            </a:r>
            <a:r>
              <a:rPr lang="ko-KR" altLang="en-US" sz="1000" dirty="0">
                <a:solidFill>
                  <a:schemeClr val="tx1"/>
                </a:solidFill>
              </a:rPr>
              <a:t>학기 </a:t>
            </a:r>
            <a:r>
              <a:rPr lang="en-US" altLang="ko-KR" sz="1000" dirty="0">
                <a:solidFill>
                  <a:schemeClr val="tx1"/>
                </a:solidFill>
              </a:rPr>
              <a:t>(</a:t>
            </a:r>
            <a:r>
              <a:rPr lang="en-US" altLang="ko-KR" sz="1000" dirty="0" smtClean="0">
                <a:solidFill>
                  <a:schemeClr val="tx1"/>
                </a:solidFill>
              </a:rPr>
              <a:t>18)</a:t>
            </a:r>
            <a:endParaRPr lang="en-US" altLang="ko-KR" sz="1000" dirty="0">
              <a:solidFill>
                <a:schemeClr val="tx1"/>
              </a:solidFill>
            </a:endParaRPr>
          </a:p>
        </p:txBody>
      </p:sp>
      <p:sp>
        <p:nvSpPr>
          <p:cNvPr id="294" name="Rectangle 10"/>
          <p:cNvSpPr/>
          <p:nvPr/>
        </p:nvSpPr>
        <p:spPr>
          <a:xfrm>
            <a:off x="2560422" y="752980"/>
            <a:ext cx="848848" cy="21261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>
                <a:solidFill>
                  <a:schemeClr val="tx1"/>
                </a:solidFill>
              </a:rPr>
              <a:t>2</a:t>
            </a:r>
            <a:r>
              <a:rPr lang="ko-KR" altLang="en-US" sz="1000" dirty="0">
                <a:solidFill>
                  <a:schemeClr val="tx1"/>
                </a:solidFill>
              </a:rPr>
              <a:t>학기 </a:t>
            </a:r>
            <a:r>
              <a:rPr lang="en-US" altLang="ko-KR" sz="1000" dirty="0" smtClean="0">
                <a:solidFill>
                  <a:schemeClr val="tx1"/>
                </a:solidFill>
              </a:rPr>
              <a:t>(18)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299" name="직선 연결선 298"/>
          <p:cNvCxnSpPr/>
          <p:nvPr/>
        </p:nvCxnSpPr>
        <p:spPr>
          <a:xfrm>
            <a:off x="2545270" y="758177"/>
            <a:ext cx="0" cy="228603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  <a:alpha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5" name="모서리가 둥근 직사각형 314"/>
          <p:cNvSpPr/>
          <p:nvPr/>
        </p:nvSpPr>
        <p:spPr>
          <a:xfrm>
            <a:off x="2576721" y="1034805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spc="-20" dirty="0">
                <a:solidFill>
                  <a:schemeClr val="tx1"/>
                </a:solidFill>
              </a:rPr>
              <a:t>공학일반수학</a:t>
            </a:r>
            <a:endParaRPr lang="en-US" altLang="ko-KR" sz="700" b="1" spc="-20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246" name="모서리가 둥근 직사각형 245"/>
          <p:cNvSpPr/>
          <p:nvPr/>
        </p:nvSpPr>
        <p:spPr>
          <a:xfrm>
            <a:off x="4309613" y="1710561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전기회로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311" name="모서리가 둥근 직사각형 310"/>
          <p:cNvSpPr/>
          <p:nvPr/>
        </p:nvSpPr>
        <p:spPr>
          <a:xfrm>
            <a:off x="4309613" y="1382876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디지털논리설계 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340" name="모서리가 둥근 직사각형 339"/>
          <p:cNvSpPr/>
          <p:nvPr/>
        </p:nvSpPr>
        <p:spPr>
          <a:xfrm>
            <a:off x="5181562" y="1710561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논리설계응용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385" name="모서리가 둥근 직사각형 384"/>
          <p:cNvSpPr/>
          <p:nvPr/>
        </p:nvSpPr>
        <p:spPr>
          <a:xfrm>
            <a:off x="6028572" y="2380173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컴퓨터지원설계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389" name="모서리가 둥근 직사각형 388"/>
          <p:cNvSpPr/>
          <p:nvPr/>
        </p:nvSpPr>
        <p:spPr>
          <a:xfrm>
            <a:off x="7780923" y="2380173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통합공학응용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60333" y="2380173"/>
            <a:ext cx="338554" cy="364843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ko-KR" altLang="en-US" sz="1000" b="1" dirty="0"/>
              <a:t>전공</a:t>
            </a:r>
          </a:p>
        </p:txBody>
      </p:sp>
      <p:cxnSp>
        <p:nvCxnSpPr>
          <p:cNvPr id="485" name="직선 연결선 484"/>
          <p:cNvCxnSpPr/>
          <p:nvPr/>
        </p:nvCxnSpPr>
        <p:spPr>
          <a:xfrm>
            <a:off x="1674224" y="752980"/>
            <a:ext cx="0" cy="583200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  <a:alpha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8" name="모서리가 둥근 직사각형 337"/>
          <p:cNvSpPr/>
          <p:nvPr/>
        </p:nvSpPr>
        <p:spPr>
          <a:xfrm>
            <a:off x="5181562" y="1382876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 smtClean="0">
                <a:solidFill>
                  <a:schemeClr val="tx1"/>
                </a:solidFill>
              </a:rPr>
              <a:t>컴퓨터체제</a:t>
            </a:r>
            <a:endParaRPr lang="en-US" altLang="ko-KR" sz="7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336" name="모서리가 둥근 직사각형 335"/>
          <p:cNvSpPr/>
          <p:nvPr/>
        </p:nvSpPr>
        <p:spPr>
          <a:xfrm>
            <a:off x="5181562" y="1034805"/>
            <a:ext cx="792000" cy="270000"/>
          </a:xfrm>
          <a:prstGeom prst="roundRect">
            <a:avLst/>
          </a:prstGeom>
          <a:solidFill>
            <a:srgbClr val="FFC000"/>
          </a:solidFill>
          <a:ln w="28575">
            <a:solidFill>
              <a:schemeClr val="tx1"/>
            </a:solidFill>
            <a:prstDash val="sysDot"/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>
                <a:solidFill>
                  <a:schemeClr val="tx1"/>
                </a:solidFill>
              </a:rPr>
              <a:t>융합캡스톤설계</a:t>
            </a:r>
            <a:r>
              <a:rPr lang="en-US" altLang="ko-KR" sz="700" b="1" dirty="0">
                <a:solidFill>
                  <a:schemeClr val="tx1"/>
                </a:solidFill>
              </a:rPr>
              <a:t>1</a:t>
            </a: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(1)</a:t>
            </a:r>
          </a:p>
        </p:txBody>
      </p:sp>
      <p:sp>
        <p:nvSpPr>
          <p:cNvPr id="347" name="모서리가 둥근 직사각형 346"/>
          <p:cNvSpPr/>
          <p:nvPr/>
        </p:nvSpPr>
        <p:spPr>
          <a:xfrm>
            <a:off x="6028572" y="1710561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>
                <a:solidFill>
                  <a:schemeClr val="tx1"/>
                </a:solidFill>
              </a:rPr>
              <a:t>신호와시스템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cxnSp>
        <p:nvCxnSpPr>
          <p:cNvPr id="496" name="직선 연결선 495"/>
          <p:cNvCxnSpPr/>
          <p:nvPr/>
        </p:nvCxnSpPr>
        <p:spPr>
          <a:xfrm>
            <a:off x="3409270" y="752980"/>
            <a:ext cx="0" cy="583200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  <a:alpha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7" name="직선 연결선 496"/>
          <p:cNvCxnSpPr/>
          <p:nvPr/>
        </p:nvCxnSpPr>
        <p:spPr>
          <a:xfrm>
            <a:off x="5137270" y="752980"/>
            <a:ext cx="0" cy="583200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  <a:alpha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8" name="직선 연결선 497"/>
          <p:cNvCxnSpPr/>
          <p:nvPr/>
        </p:nvCxnSpPr>
        <p:spPr>
          <a:xfrm>
            <a:off x="6865270" y="752980"/>
            <a:ext cx="0" cy="583200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  <a:alpha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육각형 23"/>
          <p:cNvSpPr/>
          <p:nvPr/>
        </p:nvSpPr>
        <p:spPr>
          <a:xfrm>
            <a:off x="3936000" y="63951"/>
            <a:ext cx="4521194" cy="282305"/>
          </a:xfrm>
          <a:prstGeom prst="hexagon">
            <a:avLst>
              <a:gd name="adj" fmla="val 117029"/>
              <a:gd name="vf" fmla="val 11547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500" b="1" dirty="0"/>
              <a:t>융합공학과 전공 교과목 이수체계</a:t>
            </a:r>
          </a:p>
        </p:txBody>
      </p:sp>
      <p:sp>
        <p:nvSpPr>
          <p:cNvPr id="377" name="모서리가 둥근 직사각형 376"/>
          <p:cNvSpPr/>
          <p:nvPr/>
        </p:nvSpPr>
        <p:spPr>
          <a:xfrm>
            <a:off x="6028572" y="2045786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컴퓨터공학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205" name="모서리가 둥근 직사각형 204"/>
          <p:cNvSpPr/>
          <p:nvPr/>
        </p:nvSpPr>
        <p:spPr>
          <a:xfrm>
            <a:off x="3453562" y="2380173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프로그래밍응용</a:t>
            </a:r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131" name="모서리가 둥근 직사각형 130"/>
          <p:cNvSpPr/>
          <p:nvPr/>
        </p:nvSpPr>
        <p:spPr>
          <a:xfrm>
            <a:off x="1723715" y="4014215"/>
            <a:ext cx="792000" cy="270000"/>
          </a:xfrm>
          <a:prstGeom prst="roundRect">
            <a:avLst/>
          </a:prstGeom>
          <a:solidFill>
            <a:srgbClr val="FFFF00"/>
          </a:solidFill>
          <a:ln w="15875" cap="flat" cmpd="sng">
            <a:solidFill>
              <a:schemeClr val="tx1"/>
            </a:solidFill>
            <a:prstDash val="sysDash"/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 smtClean="0">
                <a:solidFill>
                  <a:schemeClr val="tx1"/>
                </a:solidFill>
              </a:rPr>
              <a:t>미분수학</a:t>
            </a:r>
            <a:endParaRPr lang="en-US" altLang="ko-KR" sz="7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133" name="모서리가 둥근 직사각형 417"/>
          <p:cNvSpPr/>
          <p:nvPr/>
        </p:nvSpPr>
        <p:spPr>
          <a:xfrm>
            <a:off x="1723715" y="4632178"/>
            <a:ext cx="792000" cy="270000"/>
          </a:xfrm>
          <a:prstGeom prst="roundRect">
            <a:avLst/>
          </a:prstGeom>
          <a:solidFill>
            <a:srgbClr val="FFFF00"/>
          </a:solidFill>
          <a:ln w="15875" cap="flat" cmpd="sng">
            <a:solidFill>
              <a:schemeClr val="tx1"/>
            </a:solidFill>
            <a:prstDash val="sysDash"/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smtClean="0">
                <a:solidFill>
                  <a:schemeClr val="tx1"/>
                </a:solidFill>
              </a:rPr>
              <a:t>창의공학특강 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134" name="모서리가 둥근 직사각형 419"/>
          <p:cNvSpPr/>
          <p:nvPr/>
        </p:nvSpPr>
        <p:spPr>
          <a:xfrm>
            <a:off x="2576721" y="4014215"/>
            <a:ext cx="792000" cy="270000"/>
          </a:xfrm>
          <a:prstGeom prst="roundRect">
            <a:avLst/>
          </a:prstGeom>
          <a:solidFill>
            <a:srgbClr val="FFFF00"/>
          </a:solidFill>
          <a:ln w="15875" cap="flat" cmpd="sng">
            <a:solidFill>
              <a:schemeClr val="tx1"/>
            </a:solidFill>
            <a:prstDash val="sysDash"/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smtClean="0">
                <a:solidFill>
                  <a:schemeClr val="tx1"/>
                </a:solidFill>
              </a:rPr>
              <a:t>공학설계</a:t>
            </a:r>
            <a:endParaRPr lang="en-US" altLang="ko-KR" sz="7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137" name="모서리가 둥근 직사각형 425"/>
          <p:cNvSpPr/>
          <p:nvPr/>
        </p:nvSpPr>
        <p:spPr>
          <a:xfrm>
            <a:off x="3453562" y="2045786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컴퓨터그래픽스 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140" name="모서리가 둥근 직사각형 432"/>
          <p:cNvSpPr/>
          <p:nvPr/>
        </p:nvSpPr>
        <p:spPr>
          <a:xfrm>
            <a:off x="1723715" y="4322130"/>
            <a:ext cx="792000" cy="270000"/>
          </a:xfrm>
          <a:prstGeom prst="roundRect">
            <a:avLst/>
          </a:prstGeom>
          <a:solidFill>
            <a:srgbClr val="FFFF00"/>
          </a:solidFill>
          <a:ln w="15875" cap="flat" cmpd="sng">
            <a:solidFill>
              <a:schemeClr val="tx1"/>
            </a:solidFill>
            <a:prstDash val="sysDash"/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ko-KR" altLang="en-US" sz="700" b="1" dirty="0" smtClean="0">
                <a:solidFill>
                  <a:schemeClr val="tx1"/>
                </a:solidFill>
              </a:rPr>
              <a:t>선형대수학</a:t>
            </a:r>
            <a:endParaRPr lang="en-US" altLang="ko-KR" sz="7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141" name="TextBox 140"/>
          <p:cNvSpPr txBox="1"/>
          <p:nvPr/>
        </p:nvSpPr>
        <p:spPr>
          <a:xfrm>
            <a:off x="1336071" y="4552182"/>
            <a:ext cx="338554" cy="637354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ko-KR" altLang="en-US" sz="1000" b="1" dirty="0" smtClean="0"/>
              <a:t>전공기초</a:t>
            </a:r>
            <a:endParaRPr lang="en-US" altLang="ko-KR" sz="1000" b="1" dirty="0" smtClean="0"/>
          </a:p>
        </p:txBody>
      </p:sp>
      <p:sp>
        <p:nvSpPr>
          <p:cNvPr id="142" name="모서리가 둥근 직사각형 425"/>
          <p:cNvSpPr/>
          <p:nvPr/>
        </p:nvSpPr>
        <p:spPr>
          <a:xfrm>
            <a:off x="5181562" y="2380173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전자회로설계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143" name="모서리가 둥근 직사각형 427"/>
          <p:cNvSpPr/>
          <p:nvPr/>
        </p:nvSpPr>
        <p:spPr>
          <a:xfrm>
            <a:off x="3453562" y="1710561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>
                <a:solidFill>
                  <a:schemeClr val="tx1"/>
                </a:solidFill>
              </a:rPr>
              <a:t>정전기학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grpSp>
        <p:nvGrpSpPr>
          <p:cNvPr id="15" name="그룹 14"/>
          <p:cNvGrpSpPr/>
          <p:nvPr/>
        </p:nvGrpSpPr>
        <p:grpSpPr>
          <a:xfrm>
            <a:off x="7075544" y="6396661"/>
            <a:ext cx="518400" cy="92333"/>
            <a:chOff x="7408048" y="6396661"/>
            <a:chExt cx="518400" cy="92333"/>
          </a:xfrm>
        </p:grpSpPr>
        <p:sp>
          <p:nvSpPr>
            <p:cNvPr id="313" name="모서리가 둥근 직사각형 312"/>
            <p:cNvSpPr/>
            <p:nvPr/>
          </p:nvSpPr>
          <p:spPr>
            <a:xfrm>
              <a:off x="7408048" y="6406827"/>
              <a:ext cx="180000" cy="72000"/>
            </a:xfrm>
            <a:prstGeom prst="roundRect">
              <a:avLst/>
            </a:prstGeom>
            <a:solidFill>
              <a:srgbClr val="FFFF00"/>
            </a:solidFill>
            <a:ln w="15875" cap="flat" cmpd="sng">
              <a:solidFill>
                <a:schemeClr val="tx1"/>
              </a:solidFill>
              <a:prstDash val="sysDash"/>
            </a:ln>
            <a:effectLst>
              <a:outerShdw blurRad="40000" dist="23000" dir="5400000" rotWithShape="0">
                <a:schemeClr val="bg1">
                  <a:lumMod val="50000"/>
                  <a:alpha val="35000"/>
                </a:scheme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72000" rIns="0" rtlCol="0" anchor="ctr"/>
            <a:lstStyle/>
            <a:p>
              <a:pPr algn="ctr"/>
              <a:endParaRPr lang="en-US" altLang="ko-KR" sz="700" b="1" dirty="0">
                <a:solidFill>
                  <a:schemeClr val="tx1"/>
                </a:solidFill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7618671" y="6396661"/>
              <a:ext cx="307777" cy="9233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ko-KR" altLang="en-US" sz="600" b="1" dirty="0" smtClean="0"/>
                <a:t>전공기초</a:t>
              </a:r>
              <a:endParaRPr lang="ko-KR" altLang="en-US" sz="600" b="1" dirty="0"/>
            </a:p>
          </p:txBody>
        </p:sp>
      </p:grpSp>
      <p:grpSp>
        <p:nvGrpSpPr>
          <p:cNvPr id="14" name="그룹 13"/>
          <p:cNvGrpSpPr/>
          <p:nvPr/>
        </p:nvGrpSpPr>
        <p:grpSpPr>
          <a:xfrm>
            <a:off x="9915022" y="6396661"/>
            <a:ext cx="524241" cy="92333"/>
            <a:chOff x="8424866" y="6396661"/>
            <a:chExt cx="524241" cy="92333"/>
          </a:xfrm>
        </p:grpSpPr>
        <p:sp>
          <p:nvSpPr>
            <p:cNvPr id="317" name="모서리가 둥근 직사각형 316"/>
            <p:cNvSpPr/>
            <p:nvPr/>
          </p:nvSpPr>
          <p:spPr>
            <a:xfrm>
              <a:off x="8424866" y="6406827"/>
              <a:ext cx="180000" cy="72000"/>
            </a:xfrm>
            <a:prstGeom prst="roundRect">
              <a:avLst/>
            </a:prstGeom>
            <a:noFill/>
            <a:ln w="15875">
              <a:solidFill>
                <a:schemeClr val="tx1"/>
              </a:solidFill>
            </a:ln>
            <a:effectLst>
              <a:outerShdw blurRad="40000" dist="23000" dir="5400000" rotWithShape="0">
                <a:schemeClr val="bg1">
                  <a:lumMod val="50000"/>
                  <a:alpha val="35000"/>
                </a:scheme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72000" rIns="0" rtlCol="0" anchor="ctr"/>
            <a:lstStyle/>
            <a:p>
              <a:pPr algn="ctr"/>
              <a:endParaRPr lang="en-US" altLang="ko-KR" sz="700" b="1" dirty="0">
                <a:solidFill>
                  <a:schemeClr val="tx1"/>
                </a:solidFill>
              </a:endParaRPr>
            </a:p>
          </p:txBody>
        </p:sp>
        <p:sp>
          <p:nvSpPr>
            <p:cNvPr id="470" name="TextBox 469"/>
            <p:cNvSpPr txBox="1"/>
            <p:nvPr/>
          </p:nvSpPr>
          <p:spPr>
            <a:xfrm>
              <a:off x="8641330" y="6396661"/>
              <a:ext cx="307777" cy="9233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ko-KR" altLang="en-US" sz="600" b="1" dirty="0"/>
                <a:t>전공심화</a:t>
              </a:r>
            </a:p>
          </p:txBody>
        </p:sp>
      </p:grpSp>
      <p:grpSp>
        <p:nvGrpSpPr>
          <p:cNvPr id="12" name="그룹 11"/>
          <p:cNvGrpSpPr/>
          <p:nvPr/>
        </p:nvGrpSpPr>
        <p:grpSpPr>
          <a:xfrm>
            <a:off x="7947773" y="6396661"/>
            <a:ext cx="525600" cy="92333"/>
            <a:chOff x="10679934" y="6396661"/>
            <a:chExt cx="525600" cy="92333"/>
          </a:xfrm>
        </p:grpSpPr>
        <p:sp>
          <p:nvSpPr>
            <p:cNvPr id="319" name="모서리가 둥근 직사각형 318"/>
            <p:cNvSpPr/>
            <p:nvPr/>
          </p:nvSpPr>
          <p:spPr>
            <a:xfrm>
              <a:off x="10679934" y="6406827"/>
              <a:ext cx="180000" cy="72000"/>
            </a:xfrm>
            <a:prstGeom prst="roundRect">
              <a:avLst/>
            </a:prstGeom>
            <a:solidFill>
              <a:srgbClr val="FFC000"/>
            </a:solidFill>
            <a:ln w="15875">
              <a:solidFill>
                <a:schemeClr val="tx1"/>
              </a:solidFill>
            </a:ln>
            <a:effectLst>
              <a:outerShdw blurRad="40000" dist="23000" dir="5400000" rotWithShape="0">
                <a:schemeClr val="bg1">
                  <a:lumMod val="50000"/>
                  <a:alpha val="35000"/>
                </a:scheme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72000" rIns="0" rtlCol="0" anchor="ctr"/>
            <a:lstStyle/>
            <a:p>
              <a:pPr algn="ctr"/>
              <a:endParaRPr lang="en-US" altLang="ko-KR" sz="700" b="1" dirty="0">
                <a:solidFill>
                  <a:schemeClr val="tx1"/>
                </a:solidFill>
              </a:endParaRPr>
            </a:p>
          </p:txBody>
        </p:sp>
        <p:sp>
          <p:nvSpPr>
            <p:cNvPr id="471" name="TextBox 470"/>
            <p:cNvSpPr txBox="1"/>
            <p:nvPr/>
          </p:nvSpPr>
          <p:spPr>
            <a:xfrm>
              <a:off x="10897757" y="6396661"/>
              <a:ext cx="307777" cy="9233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ko-KR" altLang="en-US" sz="600" b="1" dirty="0" err="1"/>
                <a:t>전공핵심</a:t>
              </a:r>
              <a:endParaRPr lang="ko-KR" altLang="en-US" sz="600" b="1" dirty="0"/>
            </a:p>
          </p:txBody>
        </p:sp>
      </p:grpSp>
      <p:grpSp>
        <p:nvGrpSpPr>
          <p:cNvPr id="13" name="그룹 12"/>
          <p:cNvGrpSpPr/>
          <p:nvPr/>
        </p:nvGrpSpPr>
        <p:grpSpPr>
          <a:xfrm>
            <a:off x="8827203" y="6396661"/>
            <a:ext cx="733990" cy="92333"/>
            <a:chOff x="9447525" y="6396661"/>
            <a:chExt cx="733990" cy="92333"/>
          </a:xfrm>
        </p:grpSpPr>
        <p:sp>
          <p:nvSpPr>
            <p:cNvPr id="117" name="모서리가 둥근 직사각형 116"/>
            <p:cNvSpPr/>
            <p:nvPr/>
          </p:nvSpPr>
          <p:spPr>
            <a:xfrm>
              <a:off x="9447525" y="6406827"/>
              <a:ext cx="180000" cy="72000"/>
            </a:xfrm>
            <a:prstGeom prst="roundRect">
              <a:avLst/>
            </a:prstGeom>
            <a:solidFill>
              <a:srgbClr val="FFC000"/>
            </a:solidFill>
            <a:ln w="15875">
              <a:solidFill>
                <a:schemeClr val="tx1"/>
              </a:solidFill>
              <a:prstDash val="sysDot"/>
            </a:ln>
            <a:effectLst>
              <a:outerShdw blurRad="40000" dist="23000" dir="5400000" rotWithShape="0">
                <a:schemeClr val="bg1">
                  <a:lumMod val="50000"/>
                  <a:alpha val="35000"/>
                </a:scheme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72000" rIns="0" rtlCol="0" anchor="ctr"/>
            <a:lstStyle/>
            <a:p>
              <a:pPr algn="ctr"/>
              <a:endParaRPr lang="en-US" altLang="ko-KR" sz="700" b="1" dirty="0">
                <a:solidFill>
                  <a:schemeClr val="tx1"/>
                </a:solidFill>
              </a:endParaRP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9665348" y="6396661"/>
              <a:ext cx="516167" cy="9233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ko-KR" altLang="en-US" sz="600" b="1" dirty="0" err="1"/>
                <a:t>전공핵심</a:t>
              </a:r>
              <a:r>
                <a:rPr lang="en-US" altLang="ko-KR" sz="600" b="1" dirty="0"/>
                <a:t>(</a:t>
              </a:r>
              <a:r>
                <a:rPr lang="ko-KR" altLang="en-US" sz="600" b="1" dirty="0"/>
                <a:t>필수</a:t>
              </a:r>
              <a:r>
                <a:rPr lang="en-US" altLang="ko-KR" sz="600" b="1" dirty="0"/>
                <a:t>)</a:t>
              </a:r>
              <a:endParaRPr lang="ko-KR" altLang="en-US" sz="600" b="1" dirty="0"/>
            </a:p>
          </p:txBody>
        </p:sp>
      </p:grpSp>
      <p:sp>
        <p:nvSpPr>
          <p:cNvPr id="122" name="모서리가 둥근 직사각형 432"/>
          <p:cNvSpPr/>
          <p:nvPr/>
        </p:nvSpPr>
        <p:spPr>
          <a:xfrm>
            <a:off x="2576721" y="4322130"/>
            <a:ext cx="792000" cy="270000"/>
          </a:xfrm>
          <a:prstGeom prst="roundRect">
            <a:avLst/>
          </a:prstGeom>
          <a:solidFill>
            <a:srgbClr val="FFFF00"/>
          </a:solidFill>
          <a:ln w="15875" cap="flat" cmpd="sng">
            <a:solidFill>
              <a:schemeClr val="tx1"/>
            </a:solidFill>
            <a:prstDash val="sysDash"/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ko-KR" altLang="en-US" sz="700" b="1" dirty="0" err="1" smtClean="0">
                <a:solidFill>
                  <a:schemeClr val="tx1"/>
                </a:solidFill>
              </a:rPr>
              <a:t>미적분학</a:t>
            </a:r>
            <a:endParaRPr lang="en-US" altLang="ko-KR" sz="7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123" name="모서리가 둥근 직사각형 432"/>
          <p:cNvSpPr/>
          <p:nvPr/>
        </p:nvSpPr>
        <p:spPr>
          <a:xfrm>
            <a:off x="2576721" y="4632178"/>
            <a:ext cx="792000" cy="270000"/>
          </a:xfrm>
          <a:prstGeom prst="roundRect">
            <a:avLst/>
          </a:prstGeom>
          <a:solidFill>
            <a:srgbClr val="FFFF00"/>
          </a:solidFill>
          <a:ln w="15875" cap="flat" cmpd="sng">
            <a:solidFill>
              <a:schemeClr val="tx1"/>
            </a:solidFill>
            <a:prstDash val="sysDash"/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ko-KR" altLang="en-US" sz="700" b="1" dirty="0" err="1" smtClean="0">
                <a:solidFill>
                  <a:schemeClr val="tx1"/>
                </a:solidFill>
              </a:rPr>
              <a:t>파이썬프로그래밍</a:t>
            </a:r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145" name="모서리가 둥근 직사각형 144"/>
          <p:cNvSpPr/>
          <p:nvPr/>
        </p:nvSpPr>
        <p:spPr>
          <a:xfrm>
            <a:off x="3453562" y="1034805"/>
            <a:ext cx="792000" cy="270000"/>
          </a:xfrm>
          <a:prstGeom prst="roundRect">
            <a:avLst/>
          </a:prstGeom>
          <a:solidFill>
            <a:srgbClr val="FFC000"/>
          </a:solidFill>
          <a:ln w="28575">
            <a:solidFill>
              <a:schemeClr val="tx1"/>
            </a:solidFill>
            <a:prstDash val="sysDot"/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>
                <a:solidFill>
                  <a:schemeClr val="tx1"/>
                </a:solidFill>
              </a:rPr>
              <a:t>융합캡스톤기초</a:t>
            </a:r>
            <a:r>
              <a:rPr lang="en-US" altLang="ko-KR" sz="700" b="1" dirty="0">
                <a:solidFill>
                  <a:schemeClr val="tx1"/>
                </a:solidFill>
              </a:rPr>
              <a:t>(1)</a:t>
            </a:r>
          </a:p>
        </p:txBody>
      </p:sp>
      <p:sp>
        <p:nvSpPr>
          <p:cNvPr id="146" name="모서리가 둥근 직사각형 145"/>
          <p:cNvSpPr/>
          <p:nvPr/>
        </p:nvSpPr>
        <p:spPr>
          <a:xfrm>
            <a:off x="1723715" y="1034805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공학기초수학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149" name="모서리가 둥근 직사각형 148"/>
          <p:cNvSpPr/>
          <p:nvPr/>
        </p:nvSpPr>
        <p:spPr>
          <a:xfrm>
            <a:off x="3453562" y="2710565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회로이론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150" name="모서리가 둥근 직사각형 149"/>
          <p:cNvSpPr/>
          <p:nvPr/>
        </p:nvSpPr>
        <p:spPr>
          <a:xfrm>
            <a:off x="3453562" y="1382876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공학수학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151" name="모서리가 둥근 직사각형 150"/>
          <p:cNvSpPr/>
          <p:nvPr/>
        </p:nvSpPr>
        <p:spPr>
          <a:xfrm>
            <a:off x="4309613" y="1034805"/>
            <a:ext cx="792000" cy="270000"/>
          </a:xfrm>
          <a:prstGeom prst="roundRect">
            <a:avLst/>
          </a:prstGeom>
          <a:solidFill>
            <a:srgbClr val="FFC000"/>
          </a:solidFill>
          <a:ln w="28575">
            <a:solidFill>
              <a:schemeClr val="tx1"/>
            </a:solidFill>
            <a:prstDash val="sysDot"/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>
                <a:solidFill>
                  <a:schemeClr val="tx1"/>
                </a:solidFill>
              </a:rPr>
              <a:t>융합캡스톤입문</a:t>
            </a:r>
            <a:r>
              <a:rPr lang="en-US" altLang="ko-KR" sz="700" b="1" dirty="0">
                <a:solidFill>
                  <a:schemeClr val="tx1"/>
                </a:solidFill>
              </a:rPr>
              <a:t>(1)</a:t>
            </a:r>
          </a:p>
        </p:txBody>
      </p:sp>
      <p:sp>
        <p:nvSpPr>
          <p:cNvPr id="152" name="모서리가 둥근 직사각형 151"/>
          <p:cNvSpPr/>
          <p:nvPr/>
        </p:nvSpPr>
        <p:spPr>
          <a:xfrm>
            <a:off x="6028572" y="1034805"/>
            <a:ext cx="792000" cy="270000"/>
          </a:xfrm>
          <a:prstGeom prst="roundRect">
            <a:avLst/>
          </a:prstGeom>
          <a:solidFill>
            <a:srgbClr val="FFC000"/>
          </a:solidFill>
          <a:ln w="28575">
            <a:solidFill>
              <a:schemeClr val="tx1"/>
            </a:solidFill>
            <a:prstDash val="sysDot"/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>
                <a:solidFill>
                  <a:schemeClr val="tx1"/>
                </a:solidFill>
              </a:rPr>
              <a:t>융합캡스톤설계</a:t>
            </a:r>
            <a:r>
              <a:rPr lang="en-US" altLang="ko-KR" sz="700" b="1" dirty="0">
                <a:solidFill>
                  <a:schemeClr val="tx1"/>
                </a:solidFill>
              </a:rPr>
              <a:t>2</a:t>
            </a: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(1)</a:t>
            </a:r>
          </a:p>
        </p:txBody>
      </p:sp>
      <p:sp>
        <p:nvSpPr>
          <p:cNvPr id="154" name="모서리가 둥근 직사각형 153"/>
          <p:cNvSpPr/>
          <p:nvPr/>
        </p:nvSpPr>
        <p:spPr>
          <a:xfrm>
            <a:off x="4309613" y="2045786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전자회로해석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155" name="모서리가 둥근 직사각형 154"/>
          <p:cNvSpPr/>
          <p:nvPr/>
        </p:nvSpPr>
        <p:spPr>
          <a:xfrm>
            <a:off x="4309613" y="2380173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>
                <a:solidFill>
                  <a:schemeClr val="tx1"/>
                </a:solidFill>
              </a:rPr>
              <a:t>정자기학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156" name="모서리가 둥근 직사각형 155"/>
          <p:cNvSpPr/>
          <p:nvPr/>
        </p:nvSpPr>
        <p:spPr>
          <a:xfrm>
            <a:off x="4309613" y="2710565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컴퓨터운영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157" name="모서리가 둥근 직사각형 427"/>
          <p:cNvSpPr/>
          <p:nvPr/>
        </p:nvSpPr>
        <p:spPr>
          <a:xfrm>
            <a:off x="7780923" y="2710565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 smtClean="0">
                <a:solidFill>
                  <a:schemeClr val="tx1"/>
                </a:solidFill>
              </a:rPr>
              <a:t>확률과통계</a:t>
            </a:r>
            <a:endParaRPr lang="en-US" altLang="ko-KR" sz="7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159" name="모서리가 둥근 직사각형 158"/>
          <p:cNvSpPr/>
          <p:nvPr/>
        </p:nvSpPr>
        <p:spPr>
          <a:xfrm>
            <a:off x="5181562" y="2045786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시스템프로그래밍 </a:t>
            </a:r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161" name="모서리가 둥근 직사각형 160"/>
          <p:cNvSpPr/>
          <p:nvPr/>
        </p:nvSpPr>
        <p:spPr>
          <a:xfrm>
            <a:off x="6910040" y="1382876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smtClean="0">
                <a:solidFill>
                  <a:schemeClr val="tx1"/>
                </a:solidFill>
              </a:rPr>
              <a:t>글로벌기술경영</a:t>
            </a:r>
            <a:endParaRPr lang="en-US" altLang="ko-KR" sz="7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162" name="모서리가 둥근 직사각형 161"/>
          <p:cNvSpPr/>
          <p:nvPr/>
        </p:nvSpPr>
        <p:spPr>
          <a:xfrm>
            <a:off x="6910040" y="2045786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>
                <a:solidFill>
                  <a:schemeClr val="tx1"/>
                </a:solidFill>
              </a:rPr>
              <a:t>사용성공학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94" name="모서리가 둥근 직사각형 161">
            <a:extLst>
              <a:ext uri="{FF2B5EF4-FFF2-40B4-BE49-F238E27FC236}">
                <a16:creationId xmlns:a16="http://schemas.microsoft.com/office/drawing/2014/main" id="{948C7CD7-8C82-450B-9B9B-CBB4FD312EC0}"/>
              </a:ext>
            </a:extLst>
          </p:cNvPr>
          <p:cNvSpPr/>
          <p:nvPr/>
        </p:nvSpPr>
        <p:spPr>
          <a:xfrm>
            <a:off x="5181562" y="3049421"/>
            <a:ext cx="792000" cy="355198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융합공학과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연구실심화실습</a:t>
            </a:r>
            <a:r>
              <a:rPr lang="en-US" altLang="ko-KR" sz="700" b="1" dirty="0">
                <a:solidFill>
                  <a:schemeClr val="tx1"/>
                </a:solidFill>
              </a:rPr>
              <a:t>1</a:t>
            </a: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(1)</a:t>
            </a:r>
          </a:p>
        </p:txBody>
      </p:sp>
      <p:sp>
        <p:nvSpPr>
          <p:cNvPr id="95" name="모서리가 둥근 직사각형 161">
            <a:extLst>
              <a:ext uri="{FF2B5EF4-FFF2-40B4-BE49-F238E27FC236}">
                <a16:creationId xmlns:a16="http://schemas.microsoft.com/office/drawing/2014/main" id="{DE8CE58E-F58D-490F-99F3-05F6D2D7795E}"/>
              </a:ext>
            </a:extLst>
          </p:cNvPr>
          <p:cNvSpPr/>
          <p:nvPr/>
        </p:nvSpPr>
        <p:spPr>
          <a:xfrm>
            <a:off x="6028572" y="3049421"/>
            <a:ext cx="792000" cy="355198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융합공학과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연구실심화실습</a:t>
            </a:r>
            <a:r>
              <a:rPr lang="en-US" altLang="ko-KR" sz="700" b="1" dirty="0">
                <a:solidFill>
                  <a:schemeClr val="tx1"/>
                </a:solidFill>
              </a:rPr>
              <a:t>2</a:t>
            </a: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(1)</a:t>
            </a:r>
          </a:p>
        </p:txBody>
      </p:sp>
      <p:sp>
        <p:nvSpPr>
          <p:cNvPr id="97" name="모서리가 둥근 직사각형 161">
            <a:extLst>
              <a:ext uri="{FF2B5EF4-FFF2-40B4-BE49-F238E27FC236}">
                <a16:creationId xmlns:a16="http://schemas.microsoft.com/office/drawing/2014/main" id="{9801066F-94F7-4293-B29F-2990F30B3C68}"/>
              </a:ext>
            </a:extLst>
          </p:cNvPr>
          <p:cNvSpPr/>
          <p:nvPr/>
        </p:nvSpPr>
        <p:spPr>
          <a:xfrm>
            <a:off x="6910040" y="3049421"/>
            <a:ext cx="792000" cy="355198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융합공학과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연구실심화실습</a:t>
            </a:r>
            <a:r>
              <a:rPr lang="en-US" altLang="ko-KR" sz="700" b="1" dirty="0">
                <a:solidFill>
                  <a:schemeClr val="tx1"/>
                </a:solidFill>
              </a:rPr>
              <a:t>3</a:t>
            </a: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(1)</a:t>
            </a:r>
          </a:p>
        </p:txBody>
      </p:sp>
      <p:sp>
        <p:nvSpPr>
          <p:cNvPr id="98" name="모서리가 둥근 직사각형 161">
            <a:extLst>
              <a:ext uri="{FF2B5EF4-FFF2-40B4-BE49-F238E27FC236}">
                <a16:creationId xmlns:a16="http://schemas.microsoft.com/office/drawing/2014/main" id="{7657CE9B-8975-4518-95BB-1B62FE8E03FA}"/>
              </a:ext>
            </a:extLst>
          </p:cNvPr>
          <p:cNvSpPr/>
          <p:nvPr/>
        </p:nvSpPr>
        <p:spPr>
          <a:xfrm>
            <a:off x="7780923" y="3049421"/>
            <a:ext cx="792000" cy="355198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융합공학과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연구실심화실습</a:t>
            </a:r>
            <a:r>
              <a:rPr lang="en-US" altLang="ko-KR" sz="700" b="1" dirty="0">
                <a:solidFill>
                  <a:schemeClr val="tx1"/>
                </a:solidFill>
              </a:rPr>
              <a:t>4</a:t>
            </a: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(1)</a:t>
            </a:r>
          </a:p>
        </p:txBody>
      </p:sp>
      <p:sp>
        <p:nvSpPr>
          <p:cNvPr id="99" name="모서리가 둥근 직사각형 98"/>
          <p:cNvSpPr/>
          <p:nvPr/>
        </p:nvSpPr>
        <p:spPr>
          <a:xfrm>
            <a:off x="1723715" y="4941388"/>
            <a:ext cx="792000" cy="270000"/>
          </a:xfrm>
          <a:prstGeom prst="roundRect">
            <a:avLst/>
          </a:prstGeom>
          <a:solidFill>
            <a:srgbClr val="FFFF00"/>
          </a:solidFill>
          <a:ln w="15875" cap="flat" cmpd="sng">
            <a:solidFill>
              <a:schemeClr val="tx1"/>
            </a:solidFill>
            <a:prstDash val="sysDash"/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프로그래밍기초</a:t>
            </a:r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110" name="모서리가 둥근 직사각형 109"/>
          <p:cNvSpPr/>
          <p:nvPr/>
        </p:nvSpPr>
        <p:spPr>
          <a:xfrm>
            <a:off x="1723715" y="1382876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 smtClean="0">
                <a:solidFill>
                  <a:schemeClr val="tx1"/>
                </a:solidFill>
              </a:rPr>
              <a:t>수치계산</a:t>
            </a:r>
            <a:endParaRPr lang="en-US" altLang="ko-KR" sz="7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111" name="모서리가 둥근 직사각형 110"/>
          <p:cNvSpPr/>
          <p:nvPr/>
        </p:nvSpPr>
        <p:spPr>
          <a:xfrm>
            <a:off x="2576721" y="1382876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spc="-20" dirty="0" err="1" smtClean="0">
                <a:solidFill>
                  <a:schemeClr val="tx1"/>
                </a:solidFill>
              </a:rPr>
              <a:t>물리학개론</a:t>
            </a:r>
            <a:endParaRPr lang="en-US" altLang="ko-KR" sz="700" b="1" spc="-20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112" name="모서리가 둥근 직사각형 111"/>
          <p:cNvSpPr/>
          <p:nvPr/>
        </p:nvSpPr>
        <p:spPr>
          <a:xfrm>
            <a:off x="2576721" y="1710561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spc="-20" dirty="0" err="1" smtClean="0">
                <a:solidFill>
                  <a:schemeClr val="tx1"/>
                </a:solidFill>
              </a:rPr>
              <a:t>벡터수학</a:t>
            </a:r>
            <a:endParaRPr lang="en-US" altLang="ko-KR" sz="700" b="1" spc="-20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113" name="모서리가 둥근 직사각형 425"/>
          <p:cNvSpPr/>
          <p:nvPr/>
        </p:nvSpPr>
        <p:spPr>
          <a:xfrm>
            <a:off x="6028501" y="2718245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smtClean="0">
                <a:solidFill>
                  <a:schemeClr val="tx1"/>
                </a:solidFill>
              </a:rPr>
              <a:t>통신공학입문</a:t>
            </a:r>
            <a:endParaRPr lang="en-US" altLang="ko-KR" sz="7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cxnSp>
        <p:nvCxnSpPr>
          <p:cNvPr id="115" name="직선 연결선 16"/>
          <p:cNvCxnSpPr/>
          <p:nvPr/>
        </p:nvCxnSpPr>
        <p:spPr>
          <a:xfrm>
            <a:off x="1696952" y="979670"/>
            <a:ext cx="8594694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  <a:alpha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6" name="모서리가 둥근 직사각형 115"/>
          <p:cNvSpPr/>
          <p:nvPr/>
        </p:nvSpPr>
        <p:spPr>
          <a:xfrm>
            <a:off x="6910040" y="1034805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smtClean="0">
                <a:solidFill>
                  <a:schemeClr val="tx1"/>
                </a:solidFill>
              </a:rPr>
              <a:t>융합캡스톤설계</a:t>
            </a:r>
            <a:r>
              <a:rPr lang="en-US" altLang="ko-KR" sz="700" b="1" dirty="0" smtClean="0">
                <a:solidFill>
                  <a:schemeClr val="tx1"/>
                </a:solidFill>
              </a:rPr>
              <a:t>3</a:t>
            </a: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(1)</a:t>
            </a:r>
            <a:endParaRPr lang="en-US" altLang="ko-KR" sz="700" b="1" dirty="0">
              <a:solidFill>
                <a:schemeClr val="tx1"/>
              </a:solidFill>
            </a:endParaRPr>
          </a:p>
        </p:txBody>
      </p:sp>
      <p:sp>
        <p:nvSpPr>
          <p:cNvPr id="119" name="모서리가 둥근 직사각형 118"/>
          <p:cNvSpPr/>
          <p:nvPr/>
        </p:nvSpPr>
        <p:spPr>
          <a:xfrm>
            <a:off x="6910040" y="1710561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smtClean="0">
                <a:solidFill>
                  <a:schemeClr val="tx1"/>
                </a:solidFill>
              </a:rPr>
              <a:t>디지털신호처리</a:t>
            </a:r>
            <a:endParaRPr lang="en-US" altLang="ko-KR" sz="7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120" name="모서리가 둥근 직사각형 119"/>
          <p:cNvSpPr/>
          <p:nvPr/>
        </p:nvSpPr>
        <p:spPr>
          <a:xfrm>
            <a:off x="6910040" y="2380173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 smtClean="0">
                <a:solidFill>
                  <a:schemeClr val="tx1"/>
                </a:solidFill>
              </a:rPr>
              <a:t>생산경영</a:t>
            </a:r>
            <a:endParaRPr lang="en-US" altLang="ko-KR" sz="7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121" name="모서리가 둥근 직사각형 120"/>
          <p:cNvSpPr/>
          <p:nvPr/>
        </p:nvSpPr>
        <p:spPr>
          <a:xfrm>
            <a:off x="5180846" y="2710199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 smtClean="0">
                <a:solidFill>
                  <a:schemeClr val="tx1"/>
                </a:solidFill>
              </a:rPr>
              <a:t>통합공학</a:t>
            </a:r>
            <a:endParaRPr lang="en-US" altLang="ko-KR" sz="7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124" name="모서리가 둥근 직사각형 123"/>
          <p:cNvSpPr/>
          <p:nvPr/>
        </p:nvSpPr>
        <p:spPr>
          <a:xfrm>
            <a:off x="7780923" y="1034805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smtClean="0">
                <a:solidFill>
                  <a:schemeClr val="tx1"/>
                </a:solidFill>
              </a:rPr>
              <a:t>융합캡스톤설계</a:t>
            </a:r>
            <a:r>
              <a:rPr lang="en-US" altLang="ko-KR" sz="700" b="1" dirty="0">
                <a:solidFill>
                  <a:schemeClr val="tx1"/>
                </a:solidFill>
              </a:rPr>
              <a:t>4</a:t>
            </a:r>
            <a:endParaRPr lang="en-US" altLang="ko-KR" sz="7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(1)</a:t>
            </a:r>
            <a:endParaRPr lang="en-US" altLang="ko-KR" sz="700" b="1" dirty="0">
              <a:solidFill>
                <a:schemeClr val="tx1"/>
              </a:solidFill>
            </a:endParaRPr>
          </a:p>
        </p:txBody>
      </p:sp>
      <p:sp>
        <p:nvSpPr>
          <p:cNvPr id="125" name="모서리가 둥근 직사각형 124"/>
          <p:cNvSpPr/>
          <p:nvPr/>
        </p:nvSpPr>
        <p:spPr>
          <a:xfrm>
            <a:off x="7780923" y="1382876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 smtClean="0">
                <a:solidFill>
                  <a:schemeClr val="tx1"/>
                </a:solidFill>
              </a:rPr>
              <a:t>경제성공학</a:t>
            </a:r>
            <a:endParaRPr lang="en-US" altLang="ko-KR" sz="7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126" name="모서리가 둥근 직사각형 427"/>
          <p:cNvSpPr/>
          <p:nvPr/>
        </p:nvSpPr>
        <p:spPr>
          <a:xfrm>
            <a:off x="7780923" y="1710561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smtClean="0">
                <a:solidFill>
                  <a:schemeClr val="tx1"/>
                </a:solidFill>
              </a:rPr>
              <a:t>인공지능의이해</a:t>
            </a:r>
            <a:endParaRPr lang="en-US" altLang="ko-KR" sz="7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127" name="모서리가 둥근 직사각형 427"/>
          <p:cNvSpPr/>
          <p:nvPr/>
        </p:nvSpPr>
        <p:spPr>
          <a:xfrm>
            <a:off x="7780923" y="2045786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 smtClean="0">
                <a:solidFill>
                  <a:schemeClr val="tx1"/>
                </a:solidFill>
              </a:rPr>
              <a:t>자료구조론</a:t>
            </a:r>
            <a:endParaRPr lang="en-US" altLang="ko-KR" sz="7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342" name="모서리가 둥근 직사각형 341"/>
          <p:cNvSpPr/>
          <p:nvPr/>
        </p:nvSpPr>
        <p:spPr>
          <a:xfrm>
            <a:off x="6901271" y="2710565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smtClean="0">
                <a:solidFill>
                  <a:schemeClr val="tx1"/>
                </a:solidFill>
              </a:rPr>
              <a:t>통신공학응용 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graphicFrame>
        <p:nvGraphicFramePr>
          <p:cNvPr id="128" name="표 1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7425721"/>
              </p:ext>
            </p:extLst>
          </p:nvPr>
        </p:nvGraphicFramePr>
        <p:xfrm>
          <a:off x="6951534" y="5460397"/>
          <a:ext cx="4766254" cy="797633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5932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8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6581">
                  <a:extLst>
                    <a:ext uri="{9D8B030D-6E8A-4147-A177-3AD203B41FA5}">
                      <a16:colId xmlns:a16="http://schemas.microsoft.com/office/drawing/2014/main" val="2525790139"/>
                    </a:ext>
                  </a:extLst>
                </a:gridCol>
                <a:gridCol w="673331">
                  <a:extLst>
                    <a:ext uri="{9D8B030D-6E8A-4147-A177-3AD203B41FA5}">
                      <a16:colId xmlns:a16="http://schemas.microsoft.com/office/drawing/2014/main" val="457106635"/>
                    </a:ext>
                  </a:extLst>
                </a:gridCol>
                <a:gridCol w="6899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64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8486">
                  <a:extLst>
                    <a:ext uri="{9D8B030D-6E8A-4147-A177-3AD203B41FA5}">
                      <a16:colId xmlns:a16="http://schemas.microsoft.com/office/drawing/2014/main" val="3618680772"/>
                    </a:ext>
                  </a:extLst>
                </a:gridCol>
              </a:tblGrid>
              <a:tr h="207137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>
                          <a:latin typeface="맑은 고딕 (본문)"/>
                          <a:ea typeface="+mn-ea"/>
                        </a:rPr>
                        <a:t>졸업</a:t>
                      </a:r>
                      <a:endParaRPr lang="en-US" altLang="ko-KR" sz="800" b="1" dirty="0">
                        <a:latin typeface="맑은 고딕 (본문)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latin typeface="맑은 고딕 (본문)"/>
                          <a:ea typeface="+mn-ea"/>
                        </a:rPr>
                        <a:t>학점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맑은 고딕 (본문)"/>
                          <a:ea typeface="+mn-ea"/>
                        </a:rPr>
                        <a:t>전공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맑은 고딕 (본문)"/>
                          <a:ea typeface="+mn-ea"/>
                        </a:rPr>
                        <a:t>교양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52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>
                          <a:latin typeface="맑은 고딕 (본문)"/>
                          <a:ea typeface="+mn-ea"/>
                        </a:rPr>
                        <a:t>전공</a:t>
                      </a:r>
                      <a:endParaRPr lang="en-US" altLang="ko-KR" sz="800" b="1" dirty="0" smtClean="0">
                        <a:latin typeface="맑은 고딕 (본문)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 smtClean="0">
                          <a:latin typeface="맑은 고딕 (본문)"/>
                          <a:ea typeface="+mn-ea"/>
                        </a:rPr>
                        <a:t>기초</a:t>
                      </a:r>
                      <a:endParaRPr lang="ko-KR" altLang="en-US" sz="800" b="1" dirty="0">
                        <a:latin typeface="맑은 고딕 (본문)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>
                          <a:latin typeface="맑은 고딕 (본문)"/>
                          <a:ea typeface="+mn-ea"/>
                        </a:rPr>
                        <a:t>전공</a:t>
                      </a:r>
                      <a:endParaRPr lang="en-US" altLang="ko-KR" sz="800" b="1" dirty="0" smtClean="0">
                        <a:latin typeface="맑은 고딕 (본문)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 smtClean="0">
                          <a:latin typeface="맑은 고딕 (본문)"/>
                          <a:ea typeface="+mn-ea"/>
                        </a:rPr>
                        <a:t>핵심</a:t>
                      </a:r>
                      <a:endParaRPr lang="ko-KR" altLang="en-US" sz="800" b="1" dirty="0">
                        <a:latin typeface="맑은 고딕 (본문)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err="1" smtClean="0">
                          <a:latin typeface="맑은 고딕 (본문)"/>
                          <a:ea typeface="+mn-ea"/>
                        </a:rPr>
                        <a:t>전공핵심</a:t>
                      </a:r>
                      <a:endParaRPr lang="en-US" altLang="ko-KR" sz="800" b="1" dirty="0" smtClean="0">
                        <a:latin typeface="맑은 고딕 (본문)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800" b="1" dirty="0" smtClean="0">
                          <a:latin typeface="맑은 고딕 (본문)"/>
                          <a:ea typeface="+mn-ea"/>
                        </a:rPr>
                        <a:t>(</a:t>
                      </a:r>
                      <a:r>
                        <a:rPr lang="ko-KR" altLang="en-US" sz="800" b="1" dirty="0" smtClean="0">
                          <a:latin typeface="맑은 고딕 (본문)"/>
                          <a:ea typeface="+mn-ea"/>
                        </a:rPr>
                        <a:t>필수</a:t>
                      </a:r>
                      <a:r>
                        <a:rPr lang="en-US" altLang="ko-KR" sz="800" b="1" dirty="0" smtClean="0">
                          <a:latin typeface="맑은 고딕 (본문)"/>
                          <a:ea typeface="+mn-ea"/>
                        </a:rPr>
                        <a:t>)</a:t>
                      </a:r>
                      <a:endParaRPr lang="ko-KR" altLang="en-US" sz="800" b="1" dirty="0">
                        <a:latin typeface="맑은 고딕 (본문)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>
                          <a:latin typeface="맑은 고딕 (본문)"/>
                          <a:ea typeface="+mn-ea"/>
                        </a:rPr>
                        <a:t>전공</a:t>
                      </a:r>
                      <a:endParaRPr lang="en-US" altLang="ko-KR" sz="800" b="1" dirty="0" smtClean="0">
                        <a:latin typeface="맑은 고딕 (본문)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 smtClean="0">
                          <a:latin typeface="맑은 고딕 (본문)"/>
                          <a:ea typeface="+mn-ea"/>
                        </a:rPr>
                        <a:t>심화</a:t>
                      </a:r>
                      <a:endParaRPr lang="ko-KR" altLang="en-US" sz="800" b="1" dirty="0">
                        <a:latin typeface="맑은 고딕 (본문)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>
                          <a:latin typeface="맑은 고딕 (본문)"/>
                          <a:ea typeface="+mn-ea"/>
                        </a:rPr>
                        <a:t>교양필수</a:t>
                      </a:r>
                      <a:endParaRPr lang="en-US" altLang="ko-KR" sz="800" b="1" dirty="0" smtClean="0">
                        <a:latin typeface="맑은 고딕 (본문)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800" b="1" dirty="0" smtClean="0">
                          <a:latin typeface="맑은 고딕 (본문)"/>
                          <a:ea typeface="+mn-ea"/>
                        </a:rPr>
                        <a:t>(IC-PBL)</a:t>
                      </a:r>
                      <a:endParaRPr lang="ko-KR" altLang="en-US" sz="800" b="1" dirty="0">
                        <a:latin typeface="맑은 고딕 (본문)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>
                          <a:latin typeface="맑은 고딕 (본문)"/>
                          <a:ea typeface="+mn-ea"/>
                        </a:rPr>
                        <a:t>교양</a:t>
                      </a:r>
                      <a:endParaRPr lang="en-US" altLang="ko-KR" sz="800" b="1" dirty="0" smtClean="0">
                        <a:latin typeface="맑은 고딕 (본문)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 smtClean="0">
                          <a:latin typeface="맑은 고딕 (본문)"/>
                          <a:ea typeface="+mn-ea"/>
                        </a:rPr>
                        <a:t>선택</a:t>
                      </a:r>
                      <a:endParaRPr lang="ko-KR" altLang="en-US" sz="800" b="1" dirty="0">
                        <a:latin typeface="맑은 고딕 (본문)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3753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>
                          <a:latin typeface="맑은 고딕 (본문)"/>
                          <a:ea typeface="+mn-ea"/>
                        </a:rPr>
                        <a:t>120</a:t>
                      </a:r>
                      <a:endParaRPr lang="ko-KR" altLang="en-US" sz="800" b="1" dirty="0">
                        <a:latin typeface="맑은 고딕 (본문)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 smtClean="0">
                          <a:latin typeface="맑은 고딕 (본문)"/>
                          <a:ea typeface="+mn-ea"/>
                        </a:rPr>
                        <a:t>21</a:t>
                      </a:r>
                      <a:endParaRPr lang="ko-KR" altLang="en-US" sz="800" b="1" dirty="0">
                        <a:latin typeface="맑은 고딕 (본문)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 smtClean="0">
                          <a:latin typeface="맑은 고딕 (본문)"/>
                          <a:ea typeface="+mn-ea"/>
                        </a:rPr>
                        <a:t>50</a:t>
                      </a:r>
                      <a:endParaRPr lang="ko-KR" altLang="en-US" sz="800" b="1" dirty="0">
                        <a:latin typeface="맑은 고딕 (본문)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 smtClean="0">
                          <a:solidFill>
                            <a:schemeClr val="tx1"/>
                          </a:solidFill>
                          <a:latin typeface="맑은 고딕 (본문)"/>
                          <a:ea typeface="+mn-ea"/>
                        </a:rPr>
                        <a:t>7</a:t>
                      </a:r>
                      <a:endParaRPr lang="ko-KR" altLang="en-US" sz="800" b="1" dirty="0">
                        <a:solidFill>
                          <a:schemeClr val="tx1"/>
                        </a:solidFill>
                        <a:latin typeface="맑은 고딕 (본문)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 smtClean="0">
                          <a:solidFill>
                            <a:schemeClr val="tx1"/>
                          </a:solidFill>
                          <a:latin typeface="맑은 고딕 (본문)"/>
                          <a:ea typeface="+mn-ea"/>
                        </a:rPr>
                        <a:t>58</a:t>
                      </a:r>
                      <a:endParaRPr lang="ko-KR" altLang="en-US" sz="800" b="1" dirty="0">
                        <a:solidFill>
                          <a:schemeClr val="tx1"/>
                        </a:solidFill>
                        <a:latin typeface="맑은 고딕 (본문)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 smtClean="0">
                          <a:solidFill>
                            <a:schemeClr val="tx1"/>
                          </a:solidFill>
                          <a:latin typeface="맑은 고딕 (본문)"/>
                          <a:ea typeface="+mn-ea"/>
                        </a:rPr>
                        <a:t>1</a:t>
                      </a:r>
                      <a:endParaRPr lang="ko-KR" altLang="en-US" sz="800" b="1" dirty="0">
                        <a:solidFill>
                          <a:schemeClr val="tx1"/>
                        </a:solidFill>
                        <a:latin typeface="맑은 고딕 (본문)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 smtClean="0">
                          <a:solidFill>
                            <a:schemeClr val="tx1"/>
                          </a:solidFill>
                          <a:latin typeface="맑은 고딕 (본문)"/>
                          <a:ea typeface="+mn-ea"/>
                        </a:rPr>
                        <a:t>6</a:t>
                      </a:r>
                      <a:endParaRPr lang="ko-KR" altLang="en-US" sz="800" b="1" dirty="0">
                        <a:solidFill>
                          <a:schemeClr val="tx1"/>
                        </a:solidFill>
                        <a:latin typeface="맑은 고딕 (본문)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102" name="직선 연결선 16"/>
          <p:cNvCxnSpPr/>
          <p:nvPr/>
        </p:nvCxnSpPr>
        <p:spPr>
          <a:xfrm>
            <a:off x="1378870" y="3945385"/>
            <a:ext cx="8901460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  <a:alpha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직선 연결선 16"/>
          <p:cNvCxnSpPr/>
          <p:nvPr/>
        </p:nvCxnSpPr>
        <p:spPr>
          <a:xfrm>
            <a:off x="1390186" y="6584980"/>
            <a:ext cx="8901460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  <a:alpha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3" name="모서리가 둥근 직사각형 102"/>
          <p:cNvSpPr/>
          <p:nvPr/>
        </p:nvSpPr>
        <p:spPr>
          <a:xfrm>
            <a:off x="6028572" y="1382876"/>
            <a:ext cx="792000" cy="270000"/>
          </a:xfrm>
          <a:prstGeom prst="roundRect">
            <a:avLst/>
          </a:prstGeom>
          <a:solidFill>
            <a:srgbClr val="FFC000"/>
          </a:solidFill>
          <a:ln w="28575">
            <a:solidFill>
              <a:schemeClr val="tx1"/>
            </a:solidFill>
            <a:prstDash val="sysDot"/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>
                <a:solidFill>
                  <a:schemeClr val="tx1"/>
                </a:solidFill>
              </a:rPr>
              <a:t>시스템공학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grpSp>
        <p:nvGrpSpPr>
          <p:cNvPr id="11" name="그룹 10"/>
          <p:cNvGrpSpPr/>
          <p:nvPr/>
        </p:nvGrpSpPr>
        <p:grpSpPr>
          <a:xfrm>
            <a:off x="10793093" y="6396661"/>
            <a:ext cx="757575" cy="92333"/>
            <a:chOff x="11576176" y="6396661"/>
            <a:chExt cx="757575" cy="92333"/>
          </a:xfrm>
        </p:grpSpPr>
        <p:sp>
          <p:nvSpPr>
            <p:cNvPr id="105" name="모서리가 둥근 직사각형 104"/>
            <p:cNvSpPr/>
            <p:nvPr/>
          </p:nvSpPr>
          <p:spPr>
            <a:xfrm>
              <a:off x="11576176" y="6406827"/>
              <a:ext cx="180000" cy="72000"/>
            </a:xfrm>
            <a:prstGeom prst="roundRect">
              <a:avLst/>
            </a:prstGeom>
            <a:noFill/>
            <a:ln w="19050" cap="flat" cmpd="dbl">
              <a:solidFill>
                <a:schemeClr val="tx1"/>
              </a:solidFill>
              <a:prstDash val="solid"/>
            </a:ln>
            <a:effectLst>
              <a:outerShdw blurRad="40000" dist="23000" dir="5400000" rotWithShape="0">
                <a:schemeClr val="bg1">
                  <a:lumMod val="50000"/>
                  <a:alpha val="35000"/>
                </a:scheme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altLang="ko-KR" sz="700" b="1" dirty="0">
                <a:solidFill>
                  <a:schemeClr val="tx1"/>
                </a:solidFill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11795142" y="6396661"/>
              <a:ext cx="538609" cy="9233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ko-KR" altLang="en-US" sz="600" b="1" dirty="0"/>
                <a:t>대학원학부연계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8283863" y="4933392"/>
            <a:ext cx="3442317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ko-KR" sz="1000" dirty="0" smtClean="0"/>
              <a:t>3-2 ‘</a:t>
            </a:r>
            <a:r>
              <a:rPr lang="ko-KR" altLang="en-US" sz="1000" dirty="0" err="1" smtClean="0"/>
              <a:t>시스템공학</a:t>
            </a:r>
            <a:r>
              <a:rPr lang="en-US" altLang="ko-KR" sz="1000" dirty="0" smtClean="0"/>
              <a:t>’</a:t>
            </a:r>
            <a:r>
              <a:rPr lang="ko-KR" altLang="en-US" sz="1000" dirty="0" smtClean="0"/>
              <a:t>은 </a:t>
            </a:r>
            <a:r>
              <a:rPr lang="ko-KR" altLang="en-US" sz="1000" dirty="0" err="1" smtClean="0"/>
              <a:t>이수구분은</a:t>
            </a:r>
            <a:r>
              <a:rPr lang="ko-KR" altLang="en-US" sz="1000" dirty="0" smtClean="0"/>
              <a:t> </a:t>
            </a:r>
            <a:r>
              <a:rPr lang="en-US" altLang="ko-KR" sz="1000" dirty="0" smtClean="0"/>
              <a:t>‘</a:t>
            </a:r>
            <a:r>
              <a:rPr lang="ko-KR" altLang="en-US" sz="1000" dirty="0" smtClean="0"/>
              <a:t>전공심화</a:t>
            </a:r>
            <a:r>
              <a:rPr lang="en-US" altLang="ko-KR" sz="1000" dirty="0" smtClean="0"/>
              <a:t>’</a:t>
            </a:r>
            <a:r>
              <a:rPr lang="ko-KR" altLang="en-US" sz="1000" dirty="0" smtClean="0"/>
              <a:t>지만 전공 필수 교과목 지정으로 </a:t>
            </a:r>
            <a:r>
              <a:rPr lang="en-US" altLang="ko-KR" sz="1000" dirty="0" smtClean="0"/>
              <a:t>‘</a:t>
            </a:r>
            <a:r>
              <a:rPr lang="ko-KR" altLang="en-US" sz="1000" dirty="0" err="1" smtClean="0"/>
              <a:t>전공핵심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필수</a:t>
            </a:r>
            <a:r>
              <a:rPr lang="en-US" altLang="ko-KR" sz="1000" dirty="0" smtClean="0"/>
              <a:t>)’</a:t>
            </a:r>
            <a:r>
              <a:rPr lang="ko-KR" altLang="en-US" sz="1000" dirty="0" smtClean="0"/>
              <a:t>과목으로 표기하였음</a:t>
            </a:r>
            <a:r>
              <a:rPr lang="en-US" altLang="ko-KR" sz="1000" dirty="0" smtClean="0"/>
              <a:t>.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968955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6" name="그룹 205"/>
          <p:cNvGrpSpPr/>
          <p:nvPr/>
        </p:nvGrpSpPr>
        <p:grpSpPr>
          <a:xfrm>
            <a:off x="3697989" y="863239"/>
            <a:ext cx="3410523" cy="1590675"/>
            <a:chOff x="3667282" y="2498216"/>
            <a:chExt cx="3410523" cy="1590675"/>
          </a:xfrm>
        </p:grpSpPr>
        <p:pic>
          <p:nvPicPr>
            <p:cNvPr id="208" name="그림 20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667282" y="2498216"/>
              <a:ext cx="1724025" cy="1590675"/>
            </a:xfrm>
            <a:prstGeom prst="rect">
              <a:avLst/>
            </a:prstGeom>
          </p:spPr>
        </p:pic>
        <p:pic>
          <p:nvPicPr>
            <p:cNvPr id="212" name="그림 21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287103" y="2517276"/>
              <a:ext cx="942975" cy="371475"/>
            </a:xfrm>
            <a:prstGeom prst="rect">
              <a:avLst/>
            </a:prstGeom>
          </p:spPr>
        </p:pic>
        <p:pic>
          <p:nvPicPr>
            <p:cNvPr id="213" name="그림 212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334730" y="2822576"/>
              <a:ext cx="1743075" cy="704850"/>
            </a:xfrm>
            <a:prstGeom prst="rect">
              <a:avLst/>
            </a:prstGeom>
          </p:spPr>
        </p:pic>
      </p:grpSp>
      <p:sp>
        <p:nvSpPr>
          <p:cNvPr id="307" name="대각선 방향의 모서리가 잘린 사각형 306"/>
          <p:cNvSpPr/>
          <p:nvPr/>
        </p:nvSpPr>
        <p:spPr>
          <a:xfrm>
            <a:off x="2620669" y="852238"/>
            <a:ext cx="954108" cy="1557765"/>
          </a:xfrm>
          <a:prstGeom prst="snip2DiagRect">
            <a:avLst>
              <a:gd name="adj1" fmla="val 0"/>
              <a:gd name="adj2" fmla="val 5758"/>
            </a:avLst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gradFill flip="none" rotWithShape="1">
                <a:gsLst>
                  <a:gs pos="0">
                    <a:schemeClr val="lt1">
                      <a:shade val="30000"/>
                      <a:satMod val="115000"/>
                    </a:schemeClr>
                  </a:gs>
                  <a:gs pos="50000">
                    <a:schemeClr val="lt1">
                      <a:shade val="67500"/>
                      <a:satMod val="115000"/>
                    </a:schemeClr>
                  </a:gs>
                  <a:gs pos="100000">
                    <a:schemeClr val="lt1">
                      <a:shade val="100000"/>
                      <a:satMod val="115000"/>
                    </a:scheme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134" name="대각선 방향의 모서리가 잘린 사각형 133"/>
          <p:cNvSpPr/>
          <p:nvPr/>
        </p:nvSpPr>
        <p:spPr>
          <a:xfrm>
            <a:off x="2650139" y="3753864"/>
            <a:ext cx="896182" cy="1612810"/>
          </a:xfrm>
          <a:prstGeom prst="snip2DiagRect">
            <a:avLst>
              <a:gd name="adj1" fmla="val 0"/>
              <a:gd name="adj2" fmla="val 5758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>
              <a:gradFill flip="none" rotWithShape="1">
                <a:gsLst>
                  <a:gs pos="0">
                    <a:schemeClr val="lt1">
                      <a:shade val="30000"/>
                      <a:satMod val="115000"/>
                    </a:schemeClr>
                  </a:gs>
                  <a:gs pos="50000">
                    <a:schemeClr val="lt1">
                      <a:shade val="67500"/>
                      <a:satMod val="115000"/>
                    </a:schemeClr>
                  </a:gs>
                  <a:gs pos="100000">
                    <a:schemeClr val="lt1">
                      <a:shade val="100000"/>
                      <a:satMod val="115000"/>
                    </a:scheme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271" name="대각선 방향의 모서리가 잘린 사각형 270"/>
          <p:cNvSpPr/>
          <p:nvPr/>
        </p:nvSpPr>
        <p:spPr>
          <a:xfrm>
            <a:off x="5496916" y="1939792"/>
            <a:ext cx="913888" cy="3426882"/>
          </a:xfrm>
          <a:prstGeom prst="snip2DiagRect">
            <a:avLst>
              <a:gd name="adj1" fmla="val 0"/>
              <a:gd name="adj2" fmla="val 5758"/>
            </a:avLst>
          </a:prstGeom>
          <a:solidFill>
            <a:schemeClr val="accent6">
              <a:lumMod val="40000"/>
              <a:lumOff val="60000"/>
            </a:schemeClr>
          </a:soli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gradFill flip="none" rotWithShape="1">
                <a:gsLst>
                  <a:gs pos="0">
                    <a:schemeClr val="lt1">
                      <a:shade val="30000"/>
                      <a:satMod val="115000"/>
                    </a:schemeClr>
                  </a:gs>
                  <a:gs pos="50000">
                    <a:schemeClr val="lt1">
                      <a:shade val="67500"/>
                      <a:satMod val="115000"/>
                    </a:schemeClr>
                  </a:gs>
                  <a:gs pos="100000">
                    <a:schemeClr val="lt1">
                      <a:shade val="100000"/>
                      <a:satMod val="115000"/>
                    </a:schemeClr>
                  </a:gs>
                </a:gsLst>
                <a:lin ang="5400000" scaled="1"/>
                <a:tileRect/>
              </a:gradFill>
            </a:endParaRPr>
          </a:p>
        </p:txBody>
      </p:sp>
      <p:pic>
        <p:nvPicPr>
          <p:cNvPr id="236" name="그림 23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750659" y="863239"/>
            <a:ext cx="956722" cy="4622190"/>
          </a:xfrm>
          <a:prstGeom prst="rect">
            <a:avLst/>
          </a:prstGeom>
        </p:spPr>
      </p:pic>
      <p:grpSp>
        <p:nvGrpSpPr>
          <p:cNvPr id="30" name="그룹 29"/>
          <p:cNvGrpSpPr/>
          <p:nvPr/>
        </p:nvGrpSpPr>
        <p:grpSpPr>
          <a:xfrm>
            <a:off x="6442829" y="1469816"/>
            <a:ext cx="2498453" cy="2652731"/>
            <a:chOff x="6442829" y="1469816"/>
            <a:chExt cx="2498453" cy="2652731"/>
          </a:xfrm>
        </p:grpSpPr>
        <p:pic>
          <p:nvPicPr>
            <p:cNvPr id="6" name="그림 5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7183351" y="1469816"/>
              <a:ext cx="1028700" cy="529004"/>
            </a:xfrm>
            <a:prstGeom prst="rect">
              <a:avLst/>
            </a:prstGeom>
          </p:spPr>
        </p:pic>
        <p:sp>
          <p:nvSpPr>
            <p:cNvPr id="242" name="대각선 방향의 모서리가 잘린 사각형 241"/>
            <p:cNvSpPr/>
            <p:nvPr/>
          </p:nvSpPr>
          <p:spPr>
            <a:xfrm>
              <a:off x="6442829" y="1891390"/>
              <a:ext cx="2498453" cy="1322815"/>
            </a:xfrm>
            <a:prstGeom prst="snip2DiagRect">
              <a:avLst>
                <a:gd name="adj1" fmla="val 0"/>
                <a:gd name="adj2" fmla="val 5758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</a:endParaRPr>
            </a:p>
          </p:txBody>
        </p:sp>
        <p:sp>
          <p:nvSpPr>
            <p:cNvPr id="244" name="대각선 방향의 모서리가 잘린 사각형 243"/>
            <p:cNvSpPr/>
            <p:nvPr/>
          </p:nvSpPr>
          <p:spPr>
            <a:xfrm>
              <a:off x="6442829" y="2938572"/>
              <a:ext cx="1308963" cy="1183975"/>
            </a:xfrm>
            <a:prstGeom prst="snip2DiagRect">
              <a:avLst>
                <a:gd name="adj1" fmla="val 0"/>
                <a:gd name="adj2" fmla="val 5758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</a:endParaRPr>
            </a:p>
          </p:txBody>
        </p:sp>
        <p:sp>
          <p:nvSpPr>
            <p:cNvPr id="247" name="대각선 방향의 모서리가 잘린 사각형 246"/>
            <p:cNvSpPr/>
            <p:nvPr/>
          </p:nvSpPr>
          <p:spPr>
            <a:xfrm>
              <a:off x="6824540" y="2378139"/>
              <a:ext cx="1308963" cy="1183975"/>
            </a:xfrm>
            <a:prstGeom prst="snip2DiagRect">
              <a:avLst>
                <a:gd name="adj1" fmla="val 0"/>
                <a:gd name="adj2" fmla="val 5758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</a:endParaRPr>
            </a:p>
          </p:txBody>
        </p:sp>
      </p:grpSp>
      <p:grpSp>
        <p:nvGrpSpPr>
          <p:cNvPr id="9" name="그룹 8"/>
          <p:cNvGrpSpPr/>
          <p:nvPr/>
        </p:nvGrpSpPr>
        <p:grpSpPr>
          <a:xfrm>
            <a:off x="48889" y="224716"/>
            <a:ext cx="11682954" cy="6819138"/>
            <a:chOff x="53652" y="224716"/>
            <a:chExt cx="11682954" cy="6819138"/>
          </a:xfrm>
        </p:grpSpPr>
        <p:sp>
          <p:nvSpPr>
            <p:cNvPr id="279" name="대각선 방향의 모서리가 잘린 사각형 278"/>
            <p:cNvSpPr/>
            <p:nvPr/>
          </p:nvSpPr>
          <p:spPr>
            <a:xfrm>
              <a:off x="4551568" y="2539017"/>
              <a:ext cx="851617" cy="1069260"/>
            </a:xfrm>
            <a:prstGeom prst="snip2DiagRect">
              <a:avLst>
                <a:gd name="adj1" fmla="val 0"/>
                <a:gd name="adj2" fmla="val 5758"/>
              </a:avLst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</a:endParaRPr>
            </a:p>
          </p:txBody>
        </p:sp>
        <p:sp>
          <p:nvSpPr>
            <p:cNvPr id="277" name="Rectangle 9"/>
            <p:cNvSpPr/>
            <p:nvPr/>
          </p:nvSpPr>
          <p:spPr>
            <a:xfrm>
              <a:off x="796307" y="4437722"/>
              <a:ext cx="848319" cy="210804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00" dirty="0">
                  <a:solidFill>
                    <a:schemeClr val="tx1"/>
                  </a:solidFill>
                </a:rPr>
                <a:t>1</a:t>
              </a:r>
              <a:r>
                <a:rPr lang="ko-KR" altLang="en-US" sz="1000" dirty="0">
                  <a:solidFill>
                    <a:schemeClr val="tx1"/>
                  </a:solidFill>
                </a:rPr>
                <a:t>학기 </a:t>
              </a:r>
              <a:r>
                <a:rPr lang="en-US" altLang="ko-KR" sz="1000" dirty="0" smtClean="0">
                  <a:solidFill>
                    <a:schemeClr val="tx1"/>
                  </a:solidFill>
                </a:rPr>
                <a:t>(17)</a:t>
              </a:r>
              <a:endParaRPr lang="en-US" altLang="ko-KR" sz="1000" dirty="0">
                <a:solidFill>
                  <a:schemeClr val="tx1"/>
                </a:solidFill>
              </a:endParaRPr>
            </a:p>
          </p:txBody>
        </p:sp>
        <p:sp>
          <p:nvSpPr>
            <p:cNvPr id="278" name="Rectangle 10"/>
            <p:cNvSpPr/>
            <p:nvPr/>
          </p:nvSpPr>
          <p:spPr>
            <a:xfrm>
              <a:off x="780362" y="5016298"/>
              <a:ext cx="848848" cy="21261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00" dirty="0">
                  <a:solidFill>
                    <a:schemeClr val="tx1"/>
                  </a:solidFill>
                </a:rPr>
                <a:t>2</a:t>
              </a:r>
              <a:r>
                <a:rPr lang="ko-KR" altLang="en-US" sz="1000" dirty="0">
                  <a:solidFill>
                    <a:schemeClr val="tx1"/>
                  </a:solidFill>
                </a:rPr>
                <a:t>학기 </a:t>
              </a:r>
              <a:r>
                <a:rPr lang="en-US" altLang="ko-KR" sz="1000" dirty="0" smtClean="0">
                  <a:solidFill>
                    <a:schemeClr val="tx1"/>
                  </a:solidFill>
                </a:rPr>
                <a:t>(17)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84" name="Rectangle 9"/>
            <p:cNvSpPr/>
            <p:nvPr/>
          </p:nvSpPr>
          <p:spPr>
            <a:xfrm>
              <a:off x="780626" y="3273405"/>
              <a:ext cx="848319" cy="210804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00" dirty="0">
                  <a:solidFill>
                    <a:schemeClr val="tx1"/>
                  </a:solidFill>
                </a:rPr>
                <a:t>1</a:t>
              </a:r>
              <a:r>
                <a:rPr lang="ko-KR" altLang="en-US" sz="1000" dirty="0">
                  <a:solidFill>
                    <a:schemeClr val="tx1"/>
                  </a:solidFill>
                </a:rPr>
                <a:t>학기 </a:t>
              </a:r>
              <a:r>
                <a:rPr lang="en-US" altLang="ko-KR" sz="1000" dirty="0" smtClean="0">
                  <a:solidFill>
                    <a:schemeClr val="tx1"/>
                  </a:solidFill>
                </a:rPr>
                <a:t>(17)</a:t>
              </a:r>
              <a:endParaRPr lang="en-US" altLang="ko-KR" sz="1000" dirty="0">
                <a:solidFill>
                  <a:schemeClr val="tx1"/>
                </a:solidFill>
              </a:endParaRPr>
            </a:p>
          </p:txBody>
        </p:sp>
        <p:sp>
          <p:nvSpPr>
            <p:cNvPr id="285" name="Rectangle 10"/>
            <p:cNvSpPr/>
            <p:nvPr/>
          </p:nvSpPr>
          <p:spPr>
            <a:xfrm>
              <a:off x="780626" y="3892965"/>
              <a:ext cx="848848" cy="21261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00" dirty="0">
                  <a:solidFill>
                    <a:schemeClr val="tx1"/>
                  </a:solidFill>
                </a:rPr>
                <a:t>2</a:t>
              </a:r>
              <a:r>
                <a:rPr lang="ko-KR" altLang="en-US" sz="1000" dirty="0">
                  <a:solidFill>
                    <a:schemeClr val="tx1"/>
                  </a:solidFill>
                </a:rPr>
                <a:t>학기 </a:t>
              </a:r>
              <a:r>
                <a:rPr lang="en-US" altLang="ko-KR" sz="1000" dirty="0">
                  <a:solidFill>
                    <a:schemeClr val="tx1"/>
                  </a:solidFill>
                </a:rPr>
                <a:t>(17)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88" name="Rectangle 9"/>
            <p:cNvSpPr/>
            <p:nvPr/>
          </p:nvSpPr>
          <p:spPr>
            <a:xfrm>
              <a:off x="780626" y="2135419"/>
              <a:ext cx="848319" cy="210804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00" dirty="0">
                  <a:solidFill>
                    <a:schemeClr val="tx1"/>
                  </a:solidFill>
                </a:rPr>
                <a:t>1</a:t>
              </a:r>
              <a:r>
                <a:rPr lang="ko-KR" altLang="en-US" sz="1000" dirty="0">
                  <a:solidFill>
                    <a:schemeClr val="tx1"/>
                  </a:solidFill>
                </a:rPr>
                <a:t>학기 </a:t>
              </a:r>
              <a:r>
                <a:rPr lang="en-US" altLang="ko-KR" sz="1000" dirty="0">
                  <a:solidFill>
                    <a:schemeClr val="tx1"/>
                  </a:solidFill>
                </a:rPr>
                <a:t>(</a:t>
              </a:r>
              <a:r>
                <a:rPr lang="en-US" altLang="ko-KR" sz="1000" dirty="0" smtClean="0">
                  <a:solidFill>
                    <a:schemeClr val="tx1"/>
                  </a:solidFill>
                </a:rPr>
                <a:t>16)</a:t>
              </a:r>
              <a:endParaRPr lang="en-US" altLang="ko-KR" sz="1000" dirty="0">
                <a:solidFill>
                  <a:schemeClr val="tx1"/>
                </a:solidFill>
              </a:endParaRPr>
            </a:p>
          </p:txBody>
        </p:sp>
        <p:sp>
          <p:nvSpPr>
            <p:cNvPr id="289" name="Rectangle 10"/>
            <p:cNvSpPr/>
            <p:nvPr/>
          </p:nvSpPr>
          <p:spPr>
            <a:xfrm>
              <a:off x="780626" y="2700281"/>
              <a:ext cx="848848" cy="21261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00" dirty="0">
                  <a:solidFill>
                    <a:schemeClr val="tx1"/>
                  </a:solidFill>
                </a:rPr>
                <a:t>2</a:t>
              </a:r>
              <a:r>
                <a:rPr lang="ko-KR" altLang="en-US" sz="1000" dirty="0">
                  <a:solidFill>
                    <a:schemeClr val="tx1"/>
                  </a:solidFill>
                </a:rPr>
                <a:t>학기 </a:t>
              </a:r>
              <a:r>
                <a:rPr lang="en-US" altLang="ko-KR" sz="1000" dirty="0">
                  <a:solidFill>
                    <a:schemeClr val="tx1"/>
                  </a:solidFill>
                </a:rPr>
                <a:t>(</a:t>
              </a:r>
              <a:r>
                <a:rPr lang="en-US" altLang="ko-KR" sz="1000" dirty="0" smtClean="0">
                  <a:solidFill>
                    <a:schemeClr val="tx1"/>
                  </a:solidFill>
                </a:rPr>
                <a:t>16)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92" name="Rectangle 9"/>
            <p:cNvSpPr/>
            <p:nvPr/>
          </p:nvSpPr>
          <p:spPr>
            <a:xfrm>
              <a:off x="780626" y="946922"/>
              <a:ext cx="848319" cy="210804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00" dirty="0">
                  <a:solidFill>
                    <a:schemeClr val="tx1"/>
                  </a:solidFill>
                </a:rPr>
                <a:t>1</a:t>
              </a:r>
              <a:r>
                <a:rPr lang="ko-KR" altLang="en-US" sz="1000" dirty="0">
                  <a:solidFill>
                    <a:schemeClr val="tx1"/>
                  </a:solidFill>
                </a:rPr>
                <a:t>학기 </a:t>
              </a:r>
              <a:r>
                <a:rPr lang="en-US" altLang="ko-KR" sz="1000" dirty="0">
                  <a:solidFill>
                    <a:schemeClr val="tx1"/>
                  </a:solidFill>
                </a:rPr>
                <a:t>(</a:t>
              </a:r>
              <a:r>
                <a:rPr lang="en-US" altLang="ko-KR" sz="1000" dirty="0" smtClean="0">
                  <a:solidFill>
                    <a:schemeClr val="tx1"/>
                  </a:solidFill>
                </a:rPr>
                <a:t>18)</a:t>
              </a:r>
              <a:endParaRPr lang="en-US" altLang="ko-KR" sz="1000" dirty="0">
                <a:solidFill>
                  <a:schemeClr val="tx1"/>
                </a:solidFill>
              </a:endParaRPr>
            </a:p>
          </p:txBody>
        </p:sp>
        <p:sp>
          <p:nvSpPr>
            <p:cNvPr id="294" name="Rectangle 10"/>
            <p:cNvSpPr/>
            <p:nvPr/>
          </p:nvSpPr>
          <p:spPr>
            <a:xfrm>
              <a:off x="780626" y="1488478"/>
              <a:ext cx="848848" cy="21261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00" dirty="0">
                  <a:solidFill>
                    <a:schemeClr val="tx1"/>
                  </a:solidFill>
                </a:rPr>
                <a:t>2</a:t>
              </a:r>
              <a:r>
                <a:rPr lang="ko-KR" altLang="en-US" sz="1000" dirty="0">
                  <a:solidFill>
                    <a:schemeClr val="tx1"/>
                  </a:solidFill>
                </a:rPr>
                <a:t>학기 </a:t>
              </a:r>
              <a:r>
                <a:rPr lang="en-US" altLang="ko-KR" sz="1000" dirty="0">
                  <a:solidFill>
                    <a:schemeClr val="tx1"/>
                  </a:solidFill>
                </a:rPr>
                <a:t>(18)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cxnSp>
          <p:nvCxnSpPr>
            <p:cNvPr id="485" name="직선 연결선 484"/>
            <p:cNvCxnSpPr/>
            <p:nvPr/>
          </p:nvCxnSpPr>
          <p:spPr>
            <a:xfrm>
              <a:off x="780626" y="852239"/>
              <a:ext cx="0" cy="4633190"/>
            </a:xfrm>
            <a:prstGeom prst="line">
              <a:avLst/>
            </a:prstGeom>
            <a:ln w="12700">
              <a:solidFill>
                <a:schemeClr val="tx1">
                  <a:lumMod val="65000"/>
                  <a:lumOff val="35000"/>
                  <a:alpha val="50000"/>
                </a:schemeClr>
              </a:solidFill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육각형 23"/>
            <p:cNvSpPr/>
            <p:nvPr/>
          </p:nvSpPr>
          <p:spPr>
            <a:xfrm>
              <a:off x="2387600" y="264105"/>
              <a:ext cx="4640637" cy="282305"/>
            </a:xfrm>
            <a:prstGeom prst="hexagon">
              <a:avLst>
                <a:gd name="adj" fmla="val 117029"/>
                <a:gd name="vf" fmla="val 115470"/>
              </a:avLst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500" b="1" dirty="0"/>
                <a:t>융합공학과 전공 교과목 이수체계도</a:t>
              </a:r>
            </a:p>
          </p:txBody>
        </p:sp>
        <p:sp>
          <p:nvSpPr>
            <p:cNvPr id="2" name="직사각형 1"/>
            <p:cNvSpPr/>
            <p:nvPr/>
          </p:nvSpPr>
          <p:spPr>
            <a:xfrm>
              <a:off x="3968755" y="224716"/>
              <a:ext cx="6096000" cy="369332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r"/>
              <a:r>
                <a:rPr lang="ko-KR" altLang="en-US" b="1" dirty="0"/>
                <a:t>모듈 </a:t>
              </a:r>
              <a:r>
                <a:rPr lang="en-US" altLang="ko-KR" b="1" dirty="0"/>
                <a:t>#1 : </a:t>
              </a:r>
              <a:r>
                <a:rPr lang="ko-KR" altLang="en-US" b="1" dirty="0"/>
                <a:t>시스템소프트웨어</a:t>
              </a: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91328" y="1308887"/>
              <a:ext cx="84919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000" b="1" dirty="0"/>
                <a:t>1</a:t>
              </a:r>
              <a:r>
                <a:rPr lang="ko-KR" altLang="en-US" sz="1000" b="1" dirty="0"/>
                <a:t>학년</a:t>
              </a:r>
              <a:endParaRPr lang="en-US" sz="1000" b="1" dirty="0"/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66493" y="2467419"/>
              <a:ext cx="84919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000" b="1" dirty="0"/>
                <a:t>2</a:t>
              </a:r>
              <a:r>
                <a:rPr lang="ko-KR" altLang="en-US" sz="1000" b="1" dirty="0"/>
                <a:t>학년</a:t>
              </a:r>
              <a:endParaRPr lang="en-US" sz="1000" b="1" dirty="0"/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53652" y="3625951"/>
              <a:ext cx="84919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000" b="1" dirty="0"/>
                <a:t>3</a:t>
              </a:r>
              <a:r>
                <a:rPr lang="ko-KR" altLang="en-US" sz="1000" b="1" dirty="0"/>
                <a:t>학년</a:t>
              </a:r>
              <a:endParaRPr lang="en-US" sz="1000" b="1" dirty="0"/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72972" y="4798059"/>
              <a:ext cx="84919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000" b="1" dirty="0"/>
                <a:t>4</a:t>
              </a:r>
              <a:r>
                <a:rPr lang="ko-KR" altLang="en-US" sz="1000" b="1" dirty="0"/>
                <a:t>학년</a:t>
              </a:r>
              <a:endParaRPr lang="en-US" sz="1000" b="1" dirty="0"/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388102" y="6064586"/>
              <a:ext cx="95820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1000" b="1" dirty="0"/>
                <a:t>산업분류</a:t>
              </a:r>
              <a:endParaRPr lang="en-US" altLang="ko-KR" sz="1000" b="1" dirty="0"/>
            </a:p>
            <a:p>
              <a:pPr algn="ctr"/>
              <a:r>
                <a:rPr lang="en-US" sz="1000" b="1" dirty="0"/>
                <a:t>[NCS</a:t>
              </a:r>
              <a:r>
                <a:rPr lang="ko-KR" altLang="en-US" sz="1000" b="1" dirty="0"/>
                <a:t>코드</a:t>
              </a:r>
              <a:r>
                <a:rPr lang="en-US" altLang="ko-KR" sz="1000" b="1" dirty="0"/>
                <a:t>]</a:t>
              </a:r>
              <a:endParaRPr lang="en-US" sz="1000" b="1" dirty="0"/>
            </a:p>
          </p:txBody>
        </p:sp>
        <p:cxnSp>
          <p:nvCxnSpPr>
            <p:cNvPr id="17" name="직선 연결선 16"/>
            <p:cNvCxnSpPr/>
            <p:nvPr/>
          </p:nvCxnSpPr>
          <p:spPr>
            <a:xfrm>
              <a:off x="271022" y="832087"/>
              <a:ext cx="10445104" cy="0"/>
            </a:xfrm>
            <a:prstGeom prst="line">
              <a:avLst/>
            </a:prstGeom>
            <a:ln w="28575">
              <a:solidFill>
                <a:schemeClr val="tx1">
                  <a:lumMod val="65000"/>
                  <a:lumOff val="35000"/>
                  <a:alpha val="50000"/>
                </a:schemeClr>
              </a:solidFill>
              <a:prstDash val="soli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직선 연결선 123"/>
            <p:cNvCxnSpPr/>
            <p:nvPr/>
          </p:nvCxnSpPr>
          <p:spPr>
            <a:xfrm>
              <a:off x="271022" y="1995422"/>
              <a:ext cx="10445104" cy="0"/>
            </a:xfrm>
            <a:prstGeom prst="line">
              <a:avLst/>
            </a:prstGeom>
            <a:ln w="28575">
              <a:solidFill>
                <a:schemeClr val="tx1">
                  <a:lumMod val="65000"/>
                  <a:lumOff val="35000"/>
                  <a:alpha val="50000"/>
                </a:schemeClr>
              </a:solidFill>
              <a:prstDash val="soli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직선 연결선 124"/>
            <p:cNvCxnSpPr/>
            <p:nvPr/>
          </p:nvCxnSpPr>
          <p:spPr>
            <a:xfrm>
              <a:off x="271022" y="3158757"/>
              <a:ext cx="10445104" cy="0"/>
            </a:xfrm>
            <a:prstGeom prst="line">
              <a:avLst/>
            </a:prstGeom>
            <a:ln w="28575">
              <a:solidFill>
                <a:schemeClr val="tx1">
                  <a:lumMod val="65000"/>
                  <a:lumOff val="35000"/>
                  <a:alpha val="50000"/>
                </a:schemeClr>
              </a:solidFill>
              <a:prstDash val="soli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직선 연결선 125"/>
            <p:cNvCxnSpPr/>
            <p:nvPr/>
          </p:nvCxnSpPr>
          <p:spPr>
            <a:xfrm>
              <a:off x="271022" y="4322092"/>
              <a:ext cx="10445104" cy="0"/>
            </a:xfrm>
            <a:prstGeom prst="line">
              <a:avLst/>
            </a:prstGeom>
            <a:ln w="28575">
              <a:solidFill>
                <a:schemeClr val="tx1">
                  <a:lumMod val="65000"/>
                  <a:lumOff val="35000"/>
                  <a:alpha val="50000"/>
                </a:schemeClr>
              </a:solidFill>
              <a:prstDash val="soli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직선 연결선 126"/>
            <p:cNvCxnSpPr/>
            <p:nvPr/>
          </p:nvCxnSpPr>
          <p:spPr>
            <a:xfrm>
              <a:off x="271022" y="5485429"/>
              <a:ext cx="10445104" cy="0"/>
            </a:xfrm>
            <a:prstGeom prst="line">
              <a:avLst/>
            </a:prstGeom>
            <a:ln w="28575">
              <a:solidFill>
                <a:schemeClr val="tx1">
                  <a:lumMod val="65000"/>
                  <a:lumOff val="35000"/>
                  <a:alpha val="50000"/>
                </a:schemeClr>
              </a:solidFill>
              <a:prstDash val="soli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직선 연결선 143"/>
            <p:cNvCxnSpPr/>
            <p:nvPr/>
          </p:nvCxnSpPr>
          <p:spPr>
            <a:xfrm>
              <a:off x="1695853" y="826728"/>
              <a:ext cx="0" cy="6217126"/>
            </a:xfrm>
            <a:prstGeom prst="line">
              <a:avLst/>
            </a:prstGeom>
            <a:ln w="12700">
              <a:solidFill>
                <a:schemeClr val="tx1">
                  <a:lumMod val="65000"/>
                  <a:lumOff val="35000"/>
                  <a:alpha val="50000"/>
                </a:schemeClr>
              </a:solidFill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직선 연결선 14"/>
            <p:cNvCxnSpPr/>
            <p:nvPr/>
          </p:nvCxnSpPr>
          <p:spPr>
            <a:xfrm>
              <a:off x="1635424" y="1400216"/>
              <a:ext cx="9075097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직선 연결선 148"/>
            <p:cNvCxnSpPr/>
            <p:nvPr/>
          </p:nvCxnSpPr>
          <p:spPr>
            <a:xfrm>
              <a:off x="1628945" y="2590529"/>
              <a:ext cx="9075097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직선 연결선 149"/>
            <p:cNvCxnSpPr/>
            <p:nvPr/>
          </p:nvCxnSpPr>
          <p:spPr>
            <a:xfrm>
              <a:off x="1628945" y="3773900"/>
              <a:ext cx="9075097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직선 연결선 150"/>
            <p:cNvCxnSpPr/>
            <p:nvPr/>
          </p:nvCxnSpPr>
          <p:spPr>
            <a:xfrm>
              <a:off x="1635424" y="4921169"/>
              <a:ext cx="9075097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직선 화살표 연결선 154"/>
            <p:cNvCxnSpPr>
              <a:stCxn id="293" idx="2"/>
              <a:endCxn id="250" idx="0"/>
            </p:cNvCxnSpPr>
            <p:nvPr/>
          </p:nvCxnSpPr>
          <p:spPr>
            <a:xfrm>
              <a:off x="3089520" y="1191792"/>
              <a:ext cx="0" cy="305782"/>
            </a:xfrm>
            <a:prstGeom prst="straightConnector1">
              <a:avLst/>
            </a:prstGeom>
            <a:ln w="28575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직선 화살표 연결선 279"/>
            <p:cNvCxnSpPr>
              <a:stCxn id="203" idx="2"/>
            </p:cNvCxnSpPr>
            <p:nvPr/>
          </p:nvCxnSpPr>
          <p:spPr>
            <a:xfrm>
              <a:off x="3089520" y="2353805"/>
              <a:ext cx="941943" cy="889938"/>
            </a:xfrm>
            <a:prstGeom prst="straightConnector1">
              <a:avLst/>
            </a:prstGeom>
            <a:ln w="28575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8" name="그룹 27"/>
            <p:cNvGrpSpPr/>
            <p:nvPr/>
          </p:nvGrpSpPr>
          <p:grpSpPr>
            <a:xfrm>
              <a:off x="11097922" y="2610124"/>
              <a:ext cx="638684" cy="1604756"/>
              <a:chOff x="10916817" y="2416836"/>
              <a:chExt cx="638684" cy="1604756"/>
            </a:xfrm>
          </p:grpSpPr>
          <p:grpSp>
            <p:nvGrpSpPr>
              <p:cNvPr id="19" name="그룹 18"/>
              <p:cNvGrpSpPr/>
              <p:nvPr/>
            </p:nvGrpSpPr>
            <p:grpSpPr>
              <a:xfrm>
                <a:off x="10958798" y="2416836"/>
                <a:ext cx="518400" cy="96993"/>
                <a:chOff x="7319766" y="6211802"/>
                <a:chExt cx="518400" cy="96993"/>
              </a:xfrm>
            </p:grpSpPr>
            <p:sp>
              <p:nvSpPr>
                <p:cNvPr id="313" name="모서리가 둥근 직사각형 312"/>
                <p:cNvSpPr/>
                <p:nvPr/>
              </p:nvSpPr>
              <p:spPr>
                <a:xfrm>
                  <a:off x="7319766" y="6211802"/>
                  <a:ext cx="180000" cy="72000"/>
                </a:xfrm>
                <a:prstGeom prst="roundRect">
                  <a:avLst/>
                </a:prstGeom>
                <a:solidFill>
                  <a:srgbClr val="FFFF00"/>
                </a:solidFill>
                <a:ln w="15875" cap="flat" cmpd="sng">
                  <a:solidFill>
                    <a:schemeClr val="tx1"/>
                  </a:solidFill>
                  <a:prstDash val="sysDash"/>
                </a:ln>
                <a:effectLst>
                  <a:outerShdw blurRad="40000" dist="23000" dir="5400000" rotWithShape="0">
                    <a:schemeClr val="bg1">
                      <a:lumMod val="50000"/>
                      <a:alpha val="35000"/>
                    </a:scheme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lIns="72000" rIns="0" rtlCol="0" anchor="ctr"/>
                <a:lstStyle/>
                <a:p>
                  <a:pPr algn="ctr"/>
                  <a:endParaRPr lang="en-US" altLang="ko-KR" sz="7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" name="TextBox 2"/>
                <p:cNvSpPr txBox="1"/>
                <p:nvPr/>
              </p:nvSpPr>
              <p:spPr>
                <a:xfrm>
                  <a:off x="7530389" y="6216462"/>
                  <a:ext cx="307777" cy="9233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r>
                    <a:rPr lang="ko-KR" altLang="en-US" sz="600" b="1" dirty="0" smtClean="0"/>
                    <a:t>전공기초</a:t>
                  </a:r>
                  <a:endParaRPr lang="ko-KR" altLang="en-US" sz="600" b="1" dirty="0"/>
                </a:p>
              </p:txBody>
            </p:sp>
          </p:grpSp>
          <p:grpSp>
            <p:nvGrpSpPr>
              <p:cNvPr id="16" name="그룹 15"/>
              <p:cNvGrpSpPr/>
              <p:nvPr/>
            </p:nvGrpSpPr>
            <p:grpSpPr>
              <a:xfrm>
                <a:off x="10952957" y="2779379"/>
                <a:ext cx="524241" cy="310449"/>
                <a:chOff x="7917366" y="6358814"/>
                <a:chExt cx="524241" cy="310449"/>
              </a:xfrm>
            </p:grpSpPr>
            <p:sp>
              <p:nvSpPr>
                <p:cNvPr id="317" name="모서리가 둥근 직사각형 316"/>
                <p:cNvSpPr/>
                <p:nvPr/>
              </p:nvSpPr>
              <p:spPr>
                <a:xfrm>
                  <a:off x="7917366" y="6576930"/>
                  <a:ext cx="180000" cy="72000"/>
                </a:xfrm>
                <a:prstGeom prst="roundRect">
                  <a:avLst/>
                </a:prstGeom>
                <a:noFill/>
                <a:ln w="15875">
                  <a:solidFill>
                    <a:schemeClr val="tx1"/>
                  </a:solidFill>
                </a:ln>
                <a:effectLst>
                  <a:outerShdw blurRad="40000" dist="23000" dir="5400000" rotWithShape="0">
                    <a:schemeClr val="bg1">
                      <a:lumMod val="50000"/>
                      <a:alpha val="35000"/>
                    </a:scheme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lIns="72000" rIns="0" rtlCol="0" anchor="ctr"/>
                <a:lstStyle/>
                <a:p>
                  <a:pPr algn="ctr"/>
                  <a:endParaRPr lang="en-US" altLang="ko-KR" sz="7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70" name="TextBox 469"/>
                <p:cNvSpPr txBox="1"/>
                <p:nvPr/>
              </p:nvSpPr>
              <p:spPr>
                <a:xfrm>
                  <a:off x="8133830" y="6576930"/>
                  <a:ext cx="307777" cy="9233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r>
                    <a:rPr lang="ko-KR" altLang="en-US" sz="600" b="1" dirty="0"/>
                    <a:t>전공심화</a:t>
                  </a:r>
                </a:p>
              </p:txBody>
            </p:sp>
            <p:sp>
              <p:nvSpPr>
                <p:cNvPr id="171" name="모서리가 둥근 직사각형 170"/>
                <p:cNvSpPr/>
                <p:nvPr/>
              </p:nvSpPr>
              <p:spPr>
                <a:xfrm>
                  <a:off x="7917366" y="6358814"/>
                  <a:ext cx="180000" cy="72000"/>
                </a:xfrm>
                <a:prstGeom prst="roundRect">
                  <a:avLst/>
                </a:prstGeom>
                <a:solidFill>
                  <a:srgbClr val="FFC000"/>
                </a:solidFill>
                <a:ln w="15875">
                  <a:solidFill>
                    <a:schemeClr val="tx1"/>
                  </a:solidFill>
                </a:ln>
                <a:effectLst>
                  <a:outerShdw blurRad="40000" dist="23000" dir="5400000" rotWithShape="0">
                    <a:schemeClr val="bg1">
                      <a:lumMod val="50000"/>
                      <a:alpha val="35000"/>
                    </a:scheme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lIns="72000" rIns="0" rtlCol="0" anchor="ctr"/>
                <a:lstStyle/>
                <a:p>
                  <a:pPr algn="ctr"/>
                  <a:endParaRPr lang="en-US" altLang="ko-KR" sz="7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73" name="TextBox 172"/>
                <p:cNvSpPr txBox="1"/>
                <p:nvPr/>
              </p:nvSpPr>
              <p:spPr>
                <a:xfrm>
                  <a:off x="8133830" y="6358814"/>
                  <a:ext cx="307777" cy="9233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r>
                    <a:rPr lang="ko-KR" altLang="en-US" sz="600" b="1" dirty="0" err="1"/>
                    <a:t>전공핵심</a:t>
                  </a:r>
                  <a:endParaRPr lang="ko-KR" altLang="en-US" sz="600" b="1" dirty="0"/>
                </a:p>
              </p:txBody>
            </p:sp>
          </p:grpSp>
          <p:grpSp>
            <p:nvGrpSpPr>
              <p:cNvPr id="14" name="그룹 13"/>
              <p:cNvGrpSpPr/>
              <p:nvPr/>
            </p:nvGrpSpPr>
            <p:grpSpPr>
              <a:xfrm>
                <a:off x="10952957" y="3224675"/>
                <a:ext cx="525600" cy="92333"/>
                <a:chOff x="8349366" y="6576930"/>
                <a:chExt cx="525600" cy="92333"/>
              </a:xfrm>
            </p:grpSpPr>
            <p:sp>
              <p:nvSpPr>
                <p:cNvPr id="319" name="모서리가 둥근 직사각형 318"/>
                <p:cNvSpPr/>
                <p:nvPr/>
              </p:nvSpPr>
              <p:spPr>
                <a:xfrm>
                  <a:off x="8349366" y="6576930"/>
                  <a:ext cx="180000" cy="72000"/>
                </a:xfrm>
                <a:prstGeom prst="roundRect">
                  <a:avLst/>
                </a:prstGeom>
                <a:solidFill>
                  <a:srgbClr val="00B050"/>
                </a:solidFill>
                <a:ln w="38100" cmpd="dbl">
                  <a:solidFill>
                    <a:schemeClr val="tx1"/>
                  </a:solidFill>
                </a:ln>
                <a:effectLst>
                  <a:outerShdw blurRad="40000" dist="23000" dir="5400000" rotWithShape="0">
                    <a:schemeClr val="bg1">
                      <a:lumMod val="50000"/>
                      <a:alpha val="35000"/>
                    </a:scheme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lIns="72000" rIns="0" rtlCol="0" anchor="ctr"/>
                <a:lstStyle/>
                <a:p>
                  <a:pPr algn="ctr"/>
                  <a:endParaRPr lang="en-US" altLang="ko-KR" sz="7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71" name="TextBox 470"/>
                <p:cNvSpPr txBox="1"/>
                <p:nvPr/>
              </p:nvSpPr>
              <p:spPr>
                <a:xfrm>
                  <a:off x="8567189" y="6576930"/>
                  <a:ext cx="307777" cy="9233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r>
                    <a:rPr lang="ko-KR" altLang="en-US" sz="600" b="1" dirty="0"/>
                    <a:t>모듈필수</a:t>
                  </a:r>
                </a:p>
              </p:txBody>
            </p:sp>
          </p:grpSp>
          <p:grpSp>
            <p:nvGrpSpPr>
              <p:cNvPr id="13" name="그룹 12"/>
              <p:cNvGrpSpPr/>
              <p:nvPr/>
            </p:nvGrpSpPr>
            <p:grpSpPr>
              <a:xfrm>
                <a:off x="10952957" y="3437931"/>
                <a:ext cx="602544" cy="92333"/>
                <a:chOff x="8954166" y="6570997"/>
                <a:chExt cx="602544" cy="92333"/>
              </a:xfrm>
            </p:grpSpPr>
            <p:sp>
              <p:nvSpPr>
                <p:cNvPr id="324" name="모서리가 둥근 직사각형 323"/>
                <p:cNvSpPr/>
                <p:nvPr/>
              </p:nvSpPr>
              <p:spPr>
                <a:xfrm>
                  <a:off x="8954166" y="6582113"/>
                  <a:ext cx="180000" cy="72000"/>
                </a:xfrm>
                <a:prstGeom prst="roundRect">
                  <a:avLst/>
                </a:prstGeom>
                <a:solidFill>
                  <a:schemeClr val="tx1"/>
                </a:solidFill>
                <a:ln w="15875">
                  <a:solidFill>
                    <a:schemeClr val="bg1">
                      <a:lumMod val="50000"/>
                    </a:schemeClr>
                  </a:solidFill>
                </a:ln>
                <a:effectLst>
                  <a:outerShdw blurRad="40000" dist="23000" dir="5400000" rotWithShape="0">
                    <a:schemeClr val="bg1">
                      <a:lumMod val="50000"/>
                      <a:alpha val="35000"/>
                    </a:scheme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lIns="72000" rIns="0" rtlCol="0" anchor="ctr"/>
                <a:lstStyle/>
                <a:p>
                  <a:pPr algn="ctr"/>
                  <a:endParaRPr lang="en-US" altLang="ko-KR" sz="700" b="1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473" name="TextBox 472"/>
                <p:cNvSpPr txBox="1"/>
                <p:nvPr/>
              </p:nvSpPr>
              <p:spPr>
                <a:xfrm>
                  <a:off x="9171989" y="6570997"/>
                  <a:ext cx="384721" cy="9233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r>
                    <a:rPr lang="ko-KR" altLang="en-US" sz="600" b="1" dirty="0"/>
                    <a:t>산업체강의</a:t>
                  </a:r>
                </a:p>
              </p:txBody>
            </p:sp>
          </p:grpSp>
          <p:grpSp>
            <p:nvGrpSpPr>
              <p:cNvPr id="21" name="그룹 20"/>
              <p:cNvGrpSpPr/>
              <p:nvPr/>
            </p:nvGrpSpPr>
            <p:grpSpPr>
              <a:xfrm>
                <a:off x="10952957" y="3731589"/>
                <a:ext cx="559526" cy="92333"/>
                <a:chOff x="5832005" y="6351550"/>
                <a:chExt cx="559526" cy="92333"/>
              </a:xfrm>
            </p:grpSpPr>
            <p:cxnSp>
              <p:nvCxnSpPr>
                <p:cNvPr id="148" name="직선 화살표 연결선 147"/>
                <p:cNvCxnSpPr/>
                <p:nvPr/>
              </p:nvCxnSpPr>
              <p:spPr>
                <a:xfrm>
                  <a:off x="5832005" y="6397717"/>
                  <a:ext cx="238210" cy="0"/>
                </a:xfrm>
                <a:prstGeom prst="straightConnector1">
                  <a:avLst/>
                </a:prstGeom>
                <a:ln w="28575">
                  <a:solidFill>
                    <a:srgbClr val="00206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6" name="TextBox 155"/>
                <p:cNvSpPr txBox="1"/>
                <p:nvPr/>
              </p:nvSpPr>
              <p:spPr>
                <a:xfrm>
                  <a:off x="6083754" y="6351550"/>
                  <a:ext cx="307777" cy="9233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r>
                    <a:rPr lang="ko-KR" altLang="en-US" sz="600" b="1" dirty="0"/>
                    <a:t>직접연계</a:t>
                  </a:r>
                </a:p>
              </p:txBody>
            </p:sp>
          </p:grpSp>
          <p:grpSp>
            <p:nvGrpSpPr>
              <p:cNvPr id="20" name="그룹 19"/>
              <p:cNvGrpSpPr/>
              <p:nvPr/>
            </p:nvGrpSpPr>
            <p:grpSpPr>
              <a:xfrm>
                <a:off x="10916817" y="3929259"/>
                <a:ext cx="599509" cy="92333"/>
                <a:chOff x="6479537" y="6358537"/>
                <a:chExt cx="599509" cy="92333"/>
              </a:xfrm>
            </p:grpSpPr>
            <p:cxnSp>
              <p:nvCxnSpPr>
                <p:cNvPr id="152" name="직선 화살표 연결선 151"/>
                <p:cNvCxnSpPr/>
                <p:nvPr/>
              </p:nvCxnSpPr>
              <p:spPr>
                <a:xfrm>
                  <a:off x="6479537" y="6412270"/>
                  <a:ext cx="289260" cy="0"/>
                </a:xfrm>
                <a:prstGeom prst="straightConnector1">
                  <a:avLst/>
                </a:prstGeom>
                <a:ln w="12700">
                  <a:solidFill>
                    <a:srgbClr val="C00000"/>
                  </a:solidFill>
                  <a:prstDash val="sysDot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7" name="TextBox 156"/>
                <p:cNvSpPr txBox="1"/>
                <p:nvPr/>
              </p:nvSpPr>
              <p:spPr>
                <a:xfrm>
                  <a:off x="6771269" y="6358537"/>
                  <a:ext cx="307777" cy="9233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r>
                    <a:rPr lang="ko-KR" altLang="en-US" sz="600" b="1" dirty="0"/>
                    <a:t>간접연계</a:t>
                  </a:r>
                </a:p>
              </p:txBody>
            </p:sp>
          </p:grpSp>
        </p:grpSp>
        <p:sp>
          <p:nvSpPr>
            <p:cNvPr id="23" name="직사각형 22"/>
            <p:cNvSpPr/>
            <p:nvPr/>
          </p:nvSpPr>
          <p:spPr>
            <a:xfrm>
              <a:off x="1785127" y="6036733"/>
              <a:ext cx="1050288" cy="369332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 algn="ctr"/>
              <a:r>
                <a:rPr lang="ko-KR" altLang="en-US" sz="900" dirty="0" err="1">
                  <a:solidFill>
                    <a:srgbClr val="000000"/>
                  </a:solidFill>
                  <a:latin typeface="맑은 고딕" panose="020B0503020000020004" pitchFamily="50" charset="-127"/>
                </a:rPr>
                <a:t>임베디드</a:t>
              </a:r>
              <a:r>
                <a:rPr lang="en-US" altLang="ko-KR" sz="900" dirty="0">
                  <a:solidFill>
                    <a:srgbClr val="000000"/>
                  </a:solidFill>
                  <a:latin typeface="맑은 고딕" panose="020B0503020000020004" pitchFamily="50" charset="-127"/>
                </a:rPr>
                <a:t>SW</a:t>
              </a:r>
              <a:r>
                <a:rPr lang="ko-KR" altLang="en-US" sz="900" dirty="0">
                  <a:solidFill>
                    <a:srgbClr val="000000"/>
                  </a:solidFill>
                  <a:latin typeface="맑은 고딕" panose="020B0503020000020004" pitchFamily="50" charset="-127"/>
                </a:rPr>
                <a:t>계획</a:t>
              </a:r>
              <a:endParaRPr lang="en-US" altLang="ko-KR" sz="900" dirty="0"/>
            </a:p>
            <a:p>
              <a:pPr algn="ctr"/>
              <a:r>
                <a:rPr lang="en-US" altLang="ko-KR" sz="900" dirty="0">
                  <a:solidFill>
                    <a:srgbClr val="000000"/>
                  </a:solidFill>
                  <a:latin typeface="맑은 고딕" panose="020B0503020000020004" pitchFamily="50" charset="-127"/>
                </a:rPr>
                <a:t>[</a:t>
              </a:r>
              <a:r>
                <a:rPr lang="en-US" altLang="ko-KR" sz="900" dirty="0"/>
                <a:t>19030601]</a:t>
              </a:r>
              <a:endParaRPr lang="ko-KR" altLang="en-US" sz="900" dirty="0"/>
            </a:p>
          </p:txBody>
        </p:sp>
        <p:sp>
          <p:nvSpPr>
            <p:cNvPr id="25" name="직사각형 24"/>
            <p:cNvSpPr/>
            <p:nvPr/>
          </p:nvSpPr>
          <p:spPr>
            <a:xfrm>
              <a:off x="2952584" y="6036733"/>
              <a:ext cx="1050288" cy="369332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 algn="ctr"/>
              <a:r>
                <a:rPr lang="ko-KR" altLang="en-US" sz="900" dirty="0" err="1">
                  <a:solidFill>
                    <a:srgbClr val="000000"/>
                  </a:solidFill>
                  <a:latin typeface="맑은 고딕" panose="020B0503020000020004" pitchFamily="50" charset="-127"/>
                </a:rPr>
                <a:t>임베디드</a:t>
              </a:r>
              <a:r>
                <a:rPr lang="en-US" altLang="ko-KR" sz="900" dirty="0">
                  <a:solidFill>
                    <a:srgbClr val="000000"/>
                  </a:solidFill>
                  <a:latin typeface="맑은 고딕" panose="020B0503020000020004" pitchFamily="50" charset="-127"/>
                </a:rPr>
                <a:t>SW</a:t>
              </a:r>
              <a:r>
                <a:rPr lang="ko-KR" altLang="en-US" sz="900" dirty="0">
                  <a:solidFill>
                    <a:srgbClr val="000000"/>
                  </a:solidFill>
                  <a:latin typeface="맑은 고딕" panose="020B0503020000020004" pitchFamily="50" charset="-127"/>
                </a:rPr>
                <a:t>개발</a:t>
              </a:r>
              <a:endParaRPr lang="en-US" altLang="ko-KR" sz="900" dirty="0">
                <a:solidFill>
                  <a:srgbClr val="000000"/>
                </a:solidFill>
                <a:latin typeface="맑은 고딕" panose="020B0503020000020004" pitchFamily="50" charset="-127"/>
              </a:endParaRPr>
            </a:p>
            <a:p>
              <a:pPr algn="ctr"/>
              <a:r>
                <a:rPr lang="en-US" altLang="ko-KR" sz="900" dirty="0">
                  <a:solidFill>
                    <a:srgbClr val="000000"/>
                  </a:solidFill>
                  <a:latin typeface="맑은 고딕" panose="020B0503020000020004" pitchFamily="50" charset="-127"/>
                </a:rPr>
                <a:t>[20010402]</a:t>
              </a:r>
              <a:endParaRPr lang="ko-KR" altLang="en-US" sz="900" dirty="0">
                <a:solidFill>
                  <a:srgbClr val="000000"/>
                </a:solidFill>
                <a:latin typeface="맑은 고딕" panose="020B0503020000020004" pitchFamily="50" charset="-127"/>
              </a:endParaRPr>
            </a:p>
          </p:txBody>
        </p:sp>
        <p:sp>
          <p:nvSpPr>
            <p:cNvPr id="158" name="직사각형 157"/>
            <p:cNvSpPr/>
            <p:nvPr/>
          </p:nvSpPr>
          <p:spPr>
            <a:xfrm>
              <a:off x="4125481" y="6041984"/>
              <a:ext cx="1050288" cy="369332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 algn="ctr"/>
              <a:r>
                <a:rPr lang="ko-KR" altLang="en-US" sz="900" dirty="0" err="1">
                  <a:solidFill>
                    <a:srgbClr val="000000"/>
                  </a:solidFill>
                  <a:latin typeface="맑은 고딕" panose="020B0503020000020004" pitchFamily="50" charset="-127"/>
                </a:rPr>
                <a:t>임베디드</a:t>
              </a:r>
              <a:r>
                <a:rPr lang="en-US" altLang="ko-KR" sz="900" dirty="0">
                  <a:solidFill>
                    <a:srgbClr val="000000"/>
                  </a:solidFill>
                  <a:latin typeface="맑은 고딕" panose="020B0503020000020004" pitchFamily="50" charset="-127"/>
                </a:rPr>
                <a:t>SW</a:t>
              </a:r>
              <a:r>
                <a:rPr lang="ko-KR" altLang="en-US" sz="900" dirty="0">
                  <a:solidFill>
                    <a:srgbClr val="000000"/>
                  </a:solidFill>
                  <a:latin typeface="맑은 고딕" panose="020B0503020000020004" pitchFamily="50" charset="-127"/>
                </a:rPr>
                <a:t>운영</a:t>
              </a:r>
              <a:endParaRPr lang="en-US" altLang="ko-KR" sz="900" dirty="0">
                <a:solidFill>
                  <a:srgbClr val="000000"/>
                </a:solidFill>
                <a:latin typeface="맑은 고딕" panose="020B0503020000020004" pitchFamily="50" charset="-127"/>
              </a:endParaRPr>
            </a:p>
            <a:p>
              <a:pPr algn="ctr"/>
              <a:r>
                <a:rPr lang="en-US" altLang="ko-KR" sz="900" dirty="0">
                  <a:solidFill>
                    <a:srgbClr val="000000"/>
                  </a:solidFill>
                  <a:latin typeface="맑은 고딕" panose="020B0503020000020004" pitchFamily="50" charset="-127"/>
                </a:rPr>
                <a:t>[20010403]</a:t>
              </a:r>
              <a:endParaRPr lang="ko-KR" altLang="en-US" sz="900" dirty="0">
                <a:solidFill>
                  <a:srgbClr val="000000"/>
                </a:solidFill>
                <a:latin typeface="맑은 고딕" panose="020B0503020000020004" pitchFamily="50" charset="-127"/>
              </a:endParaRPr>
            </a:p>
          </p:txBody>
        </p:sp>
        <p:sp>
          <p:nvSpPr>
            <p:cNvPr id="172" name="직사각형 171"/>
            <p:cNvSpPr/>
            <p:nvPr/>
          </p:nvSpPr>
          <p:spPr>
            <a:xfrm>
              <a:off x="5298378" y="6036733"/>
              <a:ext cx="1880643" cy="369332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 algn="ctr"/>
              <a:r>
                <a:rPr lang="ko-KR" altLang="en-US" sz="900" dirty="0"/>
                <a:t>가전기기 시스템소프트웨어 개발</a:t>
              </a:r>
              <a:endParaRPr lang="en-US" altLang="ko-KR" sz="900" dirty="0"/>
            </a:p>
            <a:p>
              <a:pPr algn="ctr"/>
              <a:r>
                <a:rPr lang="en-US" altLang="ko-KR" sz="900" dirty="0"/>
                <a:t>[19020102]</a:t>
              </a:r>
              <a:endParaRPr lang="ko-KR" altLang="en-US" sz="900" dirty="0">
                <a:solidFill>
                  <a:srgbClr val="000000"/>
                </a:solidFill>
                <a:latin typeface="맑은 고딕" panose="020B0503020000020004" pitchFamily="50" charset="-127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932868" y="6036720"/>
              <a:ext cx="2725688" cy="55399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ko-KR" altLang="en-US" sz="1000" dirty="0"/>
                <a:t>전공모듈 목표 </a:t>
              </a:r>
              <a:r>
                <a:rPr lang="en-US" altLang="ko-KR" sz="1000" dirty="0"/>
                <a:t>: </a:t>
              </a:r>
              <a:r>
                <a:rPr lang="ko-KR" altLang="en-US" sz="1000" dirty="0"/>
                <a:t>하드웨어를 제어하는 시스템 소프트웨어를 설계</a:t>
              </a:r>
              <a:r>
                <a:rPr lang="en-US" altLang="ko-KR" sz="1000" dirty="0"/>
                <a:t>, </a:t>
              </a:r>
              <a:r>
                <a:rPr lang="ko-KR" altLang="en-US" sz="1000" dirty="0"/>
                <a:t>제작할 수 있는 </a:t>
              </a:r>
              <a:r>
                <a:rPr lang="en-US" altLang="ko-KR" sz="1000" dirty="0"/>
                <a:t/>
              </a:r>
              <a:br>
                <a:rPr lang="en-US" altLang="ko-KR" sz="1000" dirty="0"/>
              </a:br>
              <a:r>
                <a:rPr lang="ko-KR" altLang="en-US" sz="1000" dirty="0"/>
                <a:t>고급 시스템 프로그래머를 양성함</a:t>
              </a:r>
            </a:p>
          </p:txBody>
        </p:sp>
        <p:sp>
          <p:nvSpPr>
            <p:cNvPr id="81" name="오른쪽 화살표 80"/>
            <p:cNvSpPr/>
            <p:nvPr/>
          </p:nvSpPr>
          <p:spPr>
            <a:xfrm rot="10800000">
              <a:off x="4455507" y="3250920"/>
              <a:ext cx="106105" cy="271387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4" name="직사각형 173"/>
            <p:cNvSpPr/>
            <p:nvPr/>
          </p:nvSpPr>
          <p:spPr>
            <a:xfrm>
              <a:off x="1827640" y="5630626"/>
              <a:ext cx="5496009" cy="230832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ko-KR" altLang="en-US" sz="900" dirty="0"/>
                <a:t>시스템</a:t>
              </a:r>
              <a:r>
                <a:rPr lang="en-US" altLang="ko-KR" sz="900" dirty="0"/>
                <a:t>SW</a:t>
              </a:r>
              <a:r>
                <a:rPr lang="ko-KR" altLang="en-US" sz="900" dirty="0"/>
                <a:t>개발자</a:t>
              </a:r>
              <a:r>
                <a:rPr lang="en-US" altLang="ko-KR" sz="900" dirty="0"/>
                <a:t>, </a:t>
              </a:r>
              <a:r>
                <a:rPr lang="ko-KR" altLang="en-US" sz="900" dirty="0"/>
                <a:t>장치드라이버개발자</a:t>
              </a:r>
              <a:r>
                <a:rPr lang="en-US" altLang="ko-KR" sz="900" dirty="0"/>
                <a:t>, </a:t>
              </a:r>
              <a:r>
                <a:rPr lang="ko-KR" altLang="en-US" sz="900" dirty="0"/>
                <a:t>시스템엔지니어</a:t>
              </a:r>
              <a:r>
                <a:rPr lang="en-US" altLang="ko-KR" sz="900" dirty="0"/>
                <a:t>, </a:t>
              </a:r>
              <a:r>
                <a:rPr lang="ko-KR" altLang="en-US" sz="900" dirty="0" err="1"/>
                <a:t>임베디드시스템개발자</a:t>
              </a:r>
              <a:endParaRPr lang="ko-KR" altLang="en-US" sz="900" dirty="0"/>
            </a:p>
          </p:txBody>
        </p:sp>
        <p:sp>
          <p:nvSpPr>
            <p:cNvPr id="177" name="TextBox 176"/>
            <p:cNvSpPr txBox="1"/>
            <p:nvPr/>
          </p:nvSpPr>
          <p:spPr>
            <a:xfrm>
              <a:off x="388102" y="5604185"/>
              <a:ext cx="95820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1000" b="1" dirty="0"/>
                <a:t>진출전문직업</a:t>
              </a:r>
              <a:endParaRPr lang="en-US" sz="1000" b="1" dirty="0"/>
            </a:p>
          </p:txBody>
        </p:sp>
      </p:grpSp>
      <p:sp>
        <p:nvSpPr>
          <p:cNvPr id="168" name="대각선 방향의 모서리가 잘린 사각형 167"/>
          <p:cNvSpPr/>
          <p:nvPr/>
        </p:nvSpPr>
        <p:spPr>
          <a:xfrm>
            <a:off x="7270362" y="3770676"/>
            <a:ext cx="837034" cy="963623"/>
          </a:xfrm>
          <a:prstGeom prst="snip2DiagRect">
            <a:avLst>
              <a:gd name="adj1" fmla="val 0"/>
              <a:gd name="adj2" fmla="val 5758"/>
            </a:avLst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gradFill flip="none" rotWithShape="1">
                <a:gsLst>
                  <a:gs pos="0">
                    <a:schemeClr val="lt1">
                      <a:shade val="30000"/>
                      <a:satMod val="115000"/>
                    </a:schemeClr>
                  </a:gs>
                  <a:gs pos="50000">
                    <a:schemeClr val="lt1">
                      <a:shade val="67500"/>
                      <a:satMod val="115000"/>
                    </a:schemeClr>
                  </a:gs>
                  <a:gs pos="100000">
                    <a:schemeClr val="lt1">
                      <a:shade val="100000"/>
                      <a:satMod val="115000"/>
                    </a:scheme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147" name="모서리가 둥근 직사각형 146"/>
          <p:cNvSpPr/>
          <p:nvPr/>
        </p:nvSpPr>
        <p:spPr>
          <a:xfrm>
            <a:off x="11136834" y="2784239"/>
            <a:ext cx="180000" cy="72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  <a:prstDash val="sysDot"/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endParaRPr lang="en-US" altLang="ko-KR" sz="700" b="1" dirty="0">
              <a:solidFill>
                <a:schemeClr val="tx1"/>
              </a:solidFill>
            </a:endParaRPr>
          </a:p>
        </p:txBody>
      </p:sp>
      <p:sp>
        <p:nvSpPr>
          <p:cNvPr id="178" name="TextBox 177"/>
          <p:cNvSpPr txBox="1"/>
          <p:nvPr/>
        </p:nvSpPr>
        <p:spPr>
          <a:xfrm>
            <a:off x="11353298" y="2784239"/>
            <a:ext cx="516167" cy="9233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ko-KR" altLang="en-US" sz="600" b="1" dirty="0" err="1"/>
              <a:t>전공핵심</a:t>
            </a:r>
            <a:r>
              <a:rPr lang="en-US" altLang="ko-KR" sz="600" b="1" dirty="0"/>
              <a:t>(</a:t>
            </a:r>
            <a:r>
              <a:rPr lang="ko-KR" altLang="en-US" sz="600" b="1" dirty="0"/>
              <a:t>필수</a:t>
            </a:r>
            <a:r>
              <a:rPr lang="en-US" altLang="ko-KR" sz="600" b="1" dirty="0"/>
              <a:t>)</a:t>
            </a:r>
            <a:endParaRPr lang="ko-KR" altLang="en-US" sz="600" b="1" dirty="0"/>
          </a:p>
        </p:txBody>
      </p:sp>
      <p:sp>
        <p:nvSpPr>
          <p:cNvPr id="181" name="모서리가 둥근 직사각형 417"/>
          <p:cNvSpPr/>
          <p:nvPr/>
        </p:nvSpPr>
        <p:spPr>
          <a:xfrm>
            <a:off x="4590509" y="921792"/>
            <a:ext cx="792000" cy="270000"/>
          </a:xfrm>
          <a:prstGeom prst="roundRect">
            <a:avLst/>
          </a:prstGeom>
          <a:solidFill>
            <a:srgbClr val="FFFF00"/>
          </a:solidFill>
          <a:ln w="15875" cap="flat" cmpd="sng">
            <a:solidFill>
              <a:schemeClr val="tx1"/>
            </a:solidFill>
            <a:prstDash val="sysDash"/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선형대수학 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192" name="모서리가 둥근 직사각형 191"/>
          <p:cNvSpPr/>
          <p:nvPr/>
        </p:nvSpPr>
        <p:spPr>
          <a:xfrm>
            <a:off x="3764977" y="1497574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spc="-20" dirty="0">
                <a:solidFill>
                  <a:schemeClr val="tx1"/>
                </a:solidFill>
              </a:rPr>
              <a:t>공학일반수학</a:t>
            </a:r>
            <a:endParaRPr lang="en-US" altLang="ko-KR" sz="700" b="1" spc="-20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198" name="모서리가 둥근 직사각형 197"/>
          <p:cNvSpPr/>
          <p:nvPr/>
        </p:nvSpPr>
        <p:spPr>
          <a:xfrm>
            <a:off x="3764977" y="2083805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공학수학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199" name="모서리가 둥근 직사각형 198"/>
          <p:cNvSpPr/>
          <p:nvPr/>
        </p:nvSpPr>
        <p:spPr>
          <a:xfrm>
            <a:off x="3764977" y="921792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spc="-20" dirty="0">
                <a:solidFill>
                  <a:schemeClr val="tx1"/>
                </a:solidFill>
              </a:rPr>
              <a:t>공학기초수학</a:t>
            </a:r>
            <a:endParaRPr lang="en-US" altLang="ko-KR" sz="700" b="1" spc="-20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203" name="모서리가 둥근 직사각형 202"/>
          <p:cNvSpPr/>
          <p:nvPr/>
        </p:nvSpPr>
        <p:spPr>
          <a:xfrm>
            <a:off x="2688757" y="2083805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프로그래밍응용</a:t>
            </a:r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207" name="모서리가 둥근 직사각형 425"/>
          <p:cNvSpPr/>
          <p:nvPr/>
        </p:nvSpPr>
        <p:spPr>
          <a:xfrm>
            <a:off x="1758785" y="2083805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컴퓨터그래픽스 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cxnSp>
        <p:nvCxnSpPr>
          <p:cNvPr id="209" name="직선 화살표 연결선 154"/>
          <p:cNvCxnSpPr>
            <a:stCxn id="250" idx="2"/>
            <a:endCxn id="203" idx="0"/>
          </p:cNvCxnSpPr>
          <p:nvPr/>
        </p:nvCxnSpPr>
        <p:spPr>
          <a:xfrm>
            <a:off x="3084757" y="1767574"/>
            <a:ext cx="0" cy="316231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0" name="모서리가 둥근 직사각형 209"/>
          <p:cNvSpPr/>
          <p:nvPr/>
        </p:nvSpPr>
        <p:spPr>
          <a:xfrm>
            <a:off x="4590509" y="2663774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디지털논리설계 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214" name="모서리가 둥근 직사각형 213"/>
          <p:cNvSpPr/>
          <p:nvPr/>
        </p:nvSpPr>
        <p:spPr>
          <a:xfrm>
            <a:off x="1758785" y="2663774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컴퓨터운영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216" name="모서리가 둥근 직사각형 215"/>
          <p:cNvSpPr/>
          <p:nvPr/>
        </p:nvSpPr>
        <p:spPr>
          <a:xfrm>
            <a:off x="4590509" y="3249872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논리설계응용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219" name="모서리가 둥근 직사각형 218"/>
          <p:cNvSpPr/>
          <p:nvPr/>
        </p:nvSpPr>
        <p:spPr>
          <a:xfrm>
            <a:off x="3628414" y="3840965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컴퓨터지원설계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cxnSp>
        <p:nvCxnSpPr>
          <p:cNvPr id="232" name="직선 화살표 연결선 279"/>
          <p:cNvCxnSpPr>
            <a:stCxn id="203" idx="2"/>
            <a:endCxn id="205" idx="0"/>
          </p:cNvCxnSpPr>
          <p:nvPr/>
        </p:nvCxnSpPr>
        <p:spPr>
          <a:xfrm>
            <a:off x="3084757" y="2353805"/>
            <a:ext cx="0" cy="1487160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직선 화살표 연결선 208"/>
          <p:cNvCxnSpPr>
            <a:endCxn id="207" idx="0"/>
          </p:cNvCxnSpPr>
          <p:nvPr/>
        </p:nvCxnSpPr>
        <p:spPr>
          <a:xfrm flipH="1">
            <a:off x="2154785" y="1773836"/>
            <a:ext cx="935278" cy="309969"/>
          </a:xfrm>
          <a:prstGeom prst="straightConnector1">
            <a:avLst/>
          </a:prstGeom>
          <a:ln w="12700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직선 화살표 연결선 259"/>
          <p:cNvCxnSpPr>
            <a:stCxn id="210" idx="2"/>
            <a:endCxn id="216" idx="0"/>
          </p:cNvCxnSpPr>
          <p:nvPr/>
        </p:nvCxnSpPr>
        <p:spPr>
          <a:xfrm>
            <a:off x="4986509" y="2933774"/>
            <a:ext cx="0" cy="316098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4" name="모서리가 둥근 직사각형 263"/>
          <p:cNvSpPr/>
          <p:nvPr/>
        </p:nvSpPr>
        <p:spPr>
          <a:xfrm>
            <a:off x="5558910" y="3249872"/>
            <a:ext cx="792000" cy="270000"/>
          </a:xfrm>
          <a:prstGeom prst="roundRect">
            <a:avLst/>
          </a:prstGeom>
          <a:solidFill>
            <a:srgbClr val="FFC000"/>
          </a:solidFill>
          <a:ln w="28575">
            <a:solidFill>
              <a:schemeClr val="tx1"/>
            </a:solidFill>
            <a:prstDash val="sysDot"/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>
                <a:solidFill>
                  <a:schemeClr val="tx1"/>
                </a:solidFill>
              </a:rPr>
              <a:t>융합캡스톤설계</a:t>
            </a:r>
            <a:r>
              <a:rPr lang="en-US" altLang="ko-KR" sz="700" b="1" dirty="0">
                <a:solidFill>
                  <a:schemeClr val="tx1"/>
                </a:solidFill>
              </a:rPr>
              <a:t>1</a:t>
            </a: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(1)</a:t>
            </a:r>
            <a:endParaRPr lang="en-US" altLang="ko-KR" sz="700" b="1" dirty="0">
              <a:solidFill>
                <a:schemeClr val="tx1"/>
              </a:solidFill>
            </a:endParaRPr>
          </a:p>
        </p:txBody>
      </p:sp>
      <p:sp>
        <p:nvSpPr>
          <p:cNvPr id="265" name="모서리가 둥근 직사각형 264"/>
          <p:cNvSpPr/>
          <p:nvPr/>
        </p:nvSpPr>
        <p:spPr>
          <a:xfrm>
            <a:off x="5558910" y="2083805"/>
            <a:ext cx="792000" cy="270000"/>
          </a:xfrm>
          <a:prstGeom prst="roundRect">
            <a:avLst/>
          </a:prstGeom>
          <a:solidFill>
            <a:srgbClr val="FFC000"/>
          </a:solidFill>
          <a:ln w="28575">
            <a:solidFill>
              <a:schemeClr val="tx1"/>
            </a:solidFill>
            <a:prstDash val="sysDot"/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>
                <a:solidFill>
                  <a:schemeClr val="tx1"/>
                </a:solidFill>
              </a:rPr>
              <a:t>융합캡스톤기초</a:t>
            </a:r>
            <a:r>
              <a:rPr lang="en-US" altLang="ko-KR" sz="700" b="1" dirty="0">
                <a:solidFill>
                  <a:schemeClr val="tx1"/>
                </a:solidFill>
              </a:rPr>
              <a:t>(1)</a:t>
            </a:r>
          </a:p>
        </p:txBody>
      </p:sp>
      <p:sp>
        <p:nvSpPr>
          <p:cNvPr id="267" name="모서리가 둥근 직사각형 266"/>
          <p:cNvSpPr/>
          <p:nvPr/>
        </p:nvSpPr>
        <p:spPr>
          <a:xfrm>
            <a:off x="5558910" y="2663774"/>
            <a:ext cx="792000" cy="270000"/>
          </a:xfrm>
          <a:prstGeom prst="roundRect">
            <a:avLst/>
          </a:prstGeom>
          <a:solidFill>
            <a:srgbClr val="FFC000"/>
          </a:solidFill>
          <a:ln w="28575">
            <a:solidFill>
              <a:schemeClr val="tx1"/>
            </a:solidFill>
            <a:prstDash val="sysDot"/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>
                <a:solidFill>
                  <a:schemeClr val="tx1"/>
                </a:solidFill>
              </a:rPr>
              <a:t>융합캡스톤입문</a:t>
            </a:r>
            <a:r>
              <a:rPr lang="en-US" altLang="ko-KR" sz="700" b="1" dirty="0">
                <a:solidFill>
                  <a:schemeClr val="tx1"/>
                </a:solidFill>
              </a:rPr>
              <a:t>(1)</a:t>
            </a:r>
          </a:p>
        </p:txBody>
      </p:sp>
      <p:sp>
        <p:nvSpPr>
          <p:cNvPr id="268" name="모서리가 둥근 직사각형 267"/>
          <p:cNvSpPr/>
          <p:nvPr/>
        </p:nvSpPr>
        <p:spPr>
          <a:xfrm>
            <a:off x="5558910" y="3840965"/>
            <a:ext cx="792000" cy="270000"/>
          </a:xfrm>
          <a:prstGeom prst="roundRect">
            <a:avLst/>
          </a:prstGeom>
          <a:solidFill>
            <a:srgbClr val="FFC000"/>
          </a:solidFill>
          <a:ln w="28575">
            <a:solidFill>
              <a:schemeClr val="tx1"/>
            </a:solidFill>
            <a:prstDash val="sysDot"/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>
                <a:solidFill>
                  <a:schemeClr val="tx1"/>
                </a:solidFill>
              </a:rPr>
              <a:t>융합캡스톤설계</a:t>
            </a:r>
            <a:r>
              <a:rPr lang="en-US" altLang="ko-KR" sz="700" b="1" dirty="0">
                <a:solidFill>
                  <a:schemeClr val="tx1"/>
                </a:solidFill>
              </a:rPr>
              <a:t>2</a:t>
            </a: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(1)</a:t>
            </a:r>
          </a:p>
        </p:txBody>
      </p:sp>
      <p:cxnSp>
        <p:nvCxnSpPr>
          <p:cNvPr id="276" name="직선 화살표 연결선 279"/>
          <p:cNvCxnSpPr/>
          <p:nvPr/>
        </p:nvCxnSpPr>
        <p:spPr>
          <a:xfrm>
            <a:off x="3090062" y="4110490"/>
            <a:ext cx="0" cy="288527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직선 화살표 연결선 279"/>
          <p:cNvCxnSpPr/>
          <p:nvPr/>
        </p:nvCxnSpPr>
        <p:spPr>
          <a:xfrm>
            <a:off x="3090062" y="4669017"/>
            <a:ext cx="0" cy="309275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3" name="모서리가 둥근 직사각형 292"/>
          <p:cNvSpPr/>
          <p:nvPr/>
        </p:nvSpPr>
        <p:spPr>
          <a:xfrm>
            <a:off x="2688757" y="921792"/>
            <a:ext cx="792000" cy="270000"/>
          </a:xfrm>
          <a:prstGeom prst="roundRect">
            <a:avLst/>
          </a:prstGeom>
          <a:solidFill>
            <a:srgbClr val="FFFF00"/>
          </a:solidFill>
          <a:ln w="15875">
            <a:solidFill>
              <a:schemeClr val="tx1"/>
            </a:solidFill>
            <a:prstDash val="sysDash"/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프로그래밍기초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cxnSp>
        <p:nvCxnSpPr>
          <p:cNvPr id="298" name="직선 화살표 연결선 208"/>
          <p:cNvCxnSpPr>
            <a:stCxn id="207" idx="2"/>
            <a:endCxn id="214" idx="0"/>
          </p:cNvCxnSpPr>
          <p:nvPr/>
        </p:nvCxnSpPr>
        <p:spPr>
          <a:xfrm>
            <a:off x="2154785" y="2353805"/>
            <a:ext cx="0" cy="309969"/>
          </a:xfrm>
          <a:prstGeom prst="straightConnector1">
            <a:avLst/>
          </a:prstGeom>
          <a:ln w="12700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직선 화살표 연결선 279"/>
          <p:cNvCxnSpPr>
            <a:stCxn id="203" idx="2"/>
            <a:endCxn id="214" idx="0"/>
          </p:cNvCxnSpPr>
          <p:nvPr/>
        </p:nvCxnSpPr>
        <p:spPr>
          <a:xfrm flipH="1">
            <a:off x="2154785" y="2353805"/>
            <a:ext cx="929972" cy="309969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직선 화살표 연결선 279"/>
          <p:cNvCxnSpPr/>
          <p:nvPr/>
        </p:nvCxnSpPr>
        <p:spPr>
          <a:xfrm>
            <a:off x="2163248" y="3513743"/>
            <a:ext cx="926814" cy="326747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직선 화살표 연결선 279"/>
          <p:cNvCxnSpPr>
            <a:stCxn id="203" idx="2"/>
          </p:cNvCxnSpPr>
          <p:nvPr/>
        </p:nvCxnSpPr>
        <p:spPr>
          <a:xfrm flipH="1">
            <a:off x="2163249" y="2353805"/>
            <a:ext cx="921508" cy="889938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직선 화살표 연결선 279"/>
          <p:cNvCxnSpPr/>
          <p:nvPr/>
        </p:nvCxnSpPr>
        <p:spPr>
          <a:xfrm>
            <a:off x="4026700" y="3513743"/>
            <a:ext cx="936638" cy="326747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직선 화살표 연결선 208"/>
          <p:cNvCxnSpPr>
            <a:stCxn id="219" idx="2"/>
          </p:cNvCxnSpPr>
          <p:nvPr/>
        </p:nvCxnSpPr>
        <p:spPr>
          <a:xfrm flipH="1">
            <a:off x="3090062" y="4110965"/>
            <a:ext cx="934352" cy="279739"/>
          </a:xfrm>
          <a:prstGeom prst="straightConnector1">
            <a:avLst/>
          </a:prstGeom>
          <a:ln w="12700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0" name="직선 화살표 연결선 279"/>
          <p:cNvCxnSpPr/>
          <p:nvPr/>
        </p:nvCxnSpPr>
        <p:spPr>
          <a:xfrm flipH="1">
            <a:off x="3090062" y="3513743"/>
            <a:ext cx="936638" cy="326747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2" name="직선 화살표 연결선 208"/>
          <p:cNvCxnSpPr/>
          <p:nvPr/>
        </p:nvCxnSpPr>
        <p:spPr>
          <a:xfrm flipH="1">
            <a:off x="3090062" y="4110490"/>
            <a:ext cx="1873276" cy="288527"/>
          </a:xfrm>
          <a:prstGeom prst="straightConnector1">
            <a:avLst/>
          </a:prstGeom>
          <a:ln w="12700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2" name="직선 화살표 연결선 279"/>
          <p:cNvCxnSpPr>
            <a:stCxn id="267" idx="2"/>
            <a:endCxn id="264" idx="0"/>
          </p:cNvCxnSpPr>
          <p:nvPr/>
        </p:nvCxnSpPr>
        <p:spPr>
          <a:xfrm>
            <a:off x="5954910" y="2933774"/>
            <a:ext cx="0" cy="316098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7" name="직선 화살표 연결선 279"/>
          <p:cNvCxnSpPr>
            <a:stCxn id="264" idx="2"/>
            <a:endCxn id="268" idx="0"/>
          </p:cNvCxnSpPr>
          <p:nvPr/>
        </p:nvCxnSpPr>
        <p:spPr>
          <a:xfrm>
            <a:off x="5954910" y="3519872"/>
            <a:ext cx="0" cy="321093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1" name="직선 화살표 연결선 279"/>
          <p:cNvCxnSpPr>
            <a:stCxn id="268" idx="2"/>
          </p:cNvCxnSpPr>
          <p:nvPr/>
        </p:nvCxnSpPr>
        <p:spPr>
          <a:xfrm>
            <a:off x="5954910" y="4110965"/>
            <a:ext cx="0" cy="279739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5" name="직선 화살표 연결선 279"/>
          <p:cNvCxnSpPr/>
          <p:nvPr/>
        </p:nvCxnSpPr>
        <p:spPr>
          <a:xfrm>
            <a:off x="5954910" y="4669017"/>
            <a:ext cx="0" cy="309275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8" name="직선 화살표 연결선 279"/>
          <p:cNvCxnSpPr>
            <a:stCxn id="265" idx="2"/>
            <a:endCxn id="267" idx="0"/>
          </p:cNvCxnSpPr>
          <p:nvPr/>
        </p:nvCxnSpPr>
        <p:spPr>
          <a:xfrm>
            <a:off x="5954910" y="2353805"/>
            <a:ext cx="0" cy="309969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9" name="직선 화살표 연결선 208"/>
          <p:cNvCxnSpPr>
            <a:endCxn id="265" idx="1"/>
          </p:cNvCxnSpPr>
          <p:nvPr/>
        </p:nvCxnSpPr>
        <p:spPr>
          <a:xfrm>
            <a:off x="3486062" y="1638836"/>
            <a:ext cx="2072848" cy="579969"/>
          </a:xfrm>
          <a:prstGeom prst="straightConnector1">
            <a:avLst/>
          </a:prstGeom>
          <a:ln w="12700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3" name="오른쪽 화살표 402"/>
          <p:cNvSpPr/>
          <p:nvPr/>
        </p:nvSpPr>
        <p:spPr>
          <a:xfrm rot="10800000">
            <a:off x="5388193" y="3835360"/>
            <a:ext cx="94984" cy="228232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4" name="모서리가 둥근 직사각형 432"/>
          <p:cNvSpPr/>
          <p:nvPr/>
        </p:nvSpPr>
        <p:spPr>
          <a:xfrm>
            <a:off x="9828354" y="1497574"/>
            <a:ext cx="792000" cy="270000"/>
          </a:xfrm>
          <a:prstGeom prst="roundRect">
            <a:avLst/>
          </a:prstGeom>
          <a:solidFill>
            <a:srgbClr val="FFFF00"/>
          </a:solidFill>
          <a:ln w="15875" cap="flat" cmpd="sng">
            <a:solidFill>
              <a:schemeClr val="tx1"/>
            </a:solidFill>
            <a:prstDash val="sysDash"/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공학설계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cxnSp>
        <p:nvCxnSpPr>
          <p:cNvPr id="135" name="직선 화살표 연결선 279"/>
          <p:cNvCxnSpPr>
            <a:stCxn id="214" idx="2"/>
            <a:endCxn id="339" idx="0"/>
          </p:cNvCxnSpPr>
          <p:nvPr/>
        </p:nvCxnSpPr>
        <p:spPr>
          <a:xfrm>
            <a:off x="2154785" y="2933774"/>
            <a:ext cx="0" cy="316098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모서리가 둥근 직사각형 139"/>
          <p:cNvSpPr/>
          <p:nvPr/>
        </p:nvSpPr>
        <p:spPr>
          <a:xfrm>
            <a:off x="6456293" y="2083805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>
                <a:solidFill>
                  <a:schemeClr val="tx1"/>
                </a:solidFill>
              </a:rPr>
              <a:t>정전기학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141" name="모서리가 둥근 직사각형 427"/>
          <p:cNvSpPr/>
          <p:nvPr/>
        </p:nvSpPr>
        <p:spPr>
          <a:xfrm>
            <a:off x="8139441" y="2083805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회로이론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143" name="모서리가 둥근 직사각형 142"/>
          <p:cNvSpPr/>
          <p:nvPr/>
        </p:nvSpPr>
        <p:spPr>
          <a:xfrm>
            <a:off x="7297867" y="2663774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전자회로해석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146" name="모서리가 둥근 직사각형 145"/>
          <p:cNvSpPr/>
          <p:nvPr/>
        </p:nvSpPr>
        <p:spPr>
          <a:xfrm>
            <a:off x="8139441" y="2663774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전기회로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153" name="모서리가 둥근 직사각형 152"/>
          <p:cNvSpPr/>
          <p:nvPr/>
        </p:nvSpPr>
        <p:spPr>
          <a:xfrm>
            <a:off x="6456293" y="2663774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>
                <a:solidFill>
                  <a:schemeClr val="tx1"/>
                </a:solidFill>
              </a:rPr>
              <a:t>정자기학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159" name="모서리가 둥근 직사각형 425"/>
          <p:cNvSpPr/>
          <p:nvPr/>
        </p:nvSpPr>
        <p:spPr>
          <a:xfrm>
            <a:off x="7297867" y="3249872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전자회로설계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162" name="모서리가 둥근 직사각형 161"/>
          <p:cNvSpPr/>
          <p:nvPr/>
        </p:nvSpPr>
        <p:spPr>
          <a:xfrm>
            <a:off x="7294141" y="3840965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>
                <a:solidFill>
                  <a:schemeClr val="tx1"/>
                </a:solidFill>
              </a:rPr>
              <a:t>신호와시스템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cxnSp>
        <p:nvCxnSpPr>
          <p:cNvPr id="175" name="직선 화살표 연결선 208"/>
          <p:cNvCxnSpPr>
            <a:endCxn id="219" idx="0"/>
          </p:cNvCxnSpPr>
          <p:nvPr/>
        </p:nvCxnSpPr>
        <p:spPr>
          <a:xfrm flipH="1">
            <a:off x="4024414" y="3505430"/>
            <a:ext cx="2286" cy="335535"/>
          </a:xfrm>
          <a:prstGeom prst="straightConnector1">
            <a:avLst/>
          </a:prstGeom>
          <a:ln w="12700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직선 화살표 연결선 208"/>
          <p:cNvCxnSpPr>
            <a:stCxn id="203" idx="3"/>
            <a:endCxn id="210" idx="1"/>
          </p:cNvCxnSpPr>
          <p:nvPr/>
        </p:nvCxnSpPr>
        <p:spPr>
          <a:xfrm>
            <a:off x="3480757" y="2218805"/>
            <a:ext cx="1109752" cy="579969"/>
          </a:xfrm>
          <a:prstGeom prst="straightConnector1">
            <a:avLst/>
          </a:prstGeom>
          <a:ln w="12700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직선 화살표 연결선 279"/>
          <p:cNvCxnSpPr>
            <a:stCxn id="140" idx="2"/>
            <a:endCxn id="153" idx="0"/>
          </p:cNvCxnSpPr>
          <p:nvPr/>
        </p:nvCxnSpPr>
        <p:spPr>
          <a:xfrm>
            <a:off x="6852293" y="2353805"/>
            <a:ext cx="0" cy="309969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직선 화살표 연결선 279"/>
          <p:cNvCxnSpPr/>
          <p:nvPr/>
        </p:nvCxnSpPr>
        <p:spPr>
          <a:xfrm>
            <a:off x="6852293" y="3513743"/>
            <a:ext cx="0" cy="326747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직선 화살표 연결선 279"/>
          <p:cNvCxnSpPr>
            <a:stCxn id="141" idx="2"/>
            <a:endCxn id="146" idx="0"/>
          </p:cNvCxnSpPr>
          <p:nvPr/>
        </p:nvCxnSpPr>
        <p:spPr>
          <a:xfrm>
            <a:off x="8535441" y="2353805"/>
            <a:ext cx="0" cy="309969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직선 화살표 연결선 279"/>
          <p:cNvCxnSpPr>
            <a:stCxn id="141" idx="2"/>
            <a:endCxn id="143" idx="0"/>
          </p:cNvCxnSpPr>
          <p:nvPr/>
        </p:nvCxnSpPr>
        <p:spPr>
          <a:xfrm flipH="1">
            <a:off x="7693867" y="2353805"/>
            <a:ext cx="841574" cy="309969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직선 화살표 연결선 279"/>
          <p:cNvCxnSpPr>
            <a:stCxn id="143" idx="2"/>
            <a:endCxn id="159" idx="0"/>
          </p:cNvCxnSpPr>
          <p:nvPr/>
        </p:nvCxnSpPr>
        <p:spPr>
          <a:xfrm>
            <a:off x="7693867" y="2933774"/>
            <a:ext cx="0" cy="316098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직선 화살표 연결선 279"/>
          <p:cNvCxnSpPr>
            <a:stCxn id="146" idx="2"/>
            <a:endCxn id="159" idx="0"/>
          </p:cNvCxnSpPr>
          <p:nvPr/>
        </p:nvCxnSpPr>
        <p:spPr>
          <a:xfrm flipH="1">
            <a:off x="7693867" y="2933774"/>
            <a:ext cx="841574" cy="316098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직선 화살표 연결선 279"/>
          <p:cNvCxnSpPr>
            <a:stCxn id="162" idx="2"/>
          </p:cNvCxnSpPr>
          <p:nvPr/>
        </p:nvCxnSpPr>
        <p:spPr>
          <a:xfrm>
            <a:off x="7690141" y="4110965"/>
            <a:ext cx="11135" cy="279739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직선 화살표 연결선 279"/>
          <p:cNvCxnSpPr>
            <a:endCxn id="140" idx="0"/>
          </p:cNvCxnSpPr>
          <p:nvPr/>
        </p:nvCxnSpPr>
        <p:spPr>
          <a:xfrm flipH="1">
            <a:off x="6852293" y="1773836"/>
            <a:ext cx="841574" cy="309969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직선 화살표 연결선 279"/>
          <p:cNvCxnSpPr>
            <a:endCxn id="141" idx="0"/>
          </p:cNvCxnSpPr>
          <p:nvPr/>
        </p:nvCxnSpPr>
        <p:spPr>
          <a:xfrm>
            <a:off x="7693867" y="1773836"/>
            <a:ext cx="841574" cy="309969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직선 화살표 연결선 279"/>
          <p:cNvCxnSpPr/>
          <p:nvPr/>
        </p:nvCxnSpPr>
        <p:spPr>
          <a:xfrm>
            <a:off x="5813101" y="1193867"/>
            <a:ext cx="0" cy="309969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직선 화살표 연결선 279"/>
          <p:cNvCxnSpPr>
            <a:stCxn id="181" idx="2"/>
            <a:endCxn id="262" idx="0"/>
          </p:cNvCxnSpPr>
          <p:nvPr/>
        </p:nvCxnSpPr>
        <p:spPr>
          <a:xfrm>
            <a:off x="4986509" y="1191792"/>
            <a:ext cx="0" cy="305782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직선 화살표 연결선 279"/>
          <p:cNvCxnSpPr>
            <a:stCxn id="199" idx="2"/>
            <a:endCxn id="192" idx="0"/>
          </p:cNvCxnSpPr>
          <p:nvPr/>
        </p:nvCxnSpPr>
        <p:spPr>
          <a:xfrm>
            <a:off x="4160977" y="1191792"/>
            <a:ext cx="0" cy="305782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직선 화살표 연결선 279"/>
          <p:cNvCxnSpPr>
            <a:stCxn id="192" idx="2"/>
            <a:endCxn id="198" idx="0"/>
          </p:cNvCxnSpPr>
          <p:nvPr/>
        </p:nvCxnSpPr>
        <p:spPr>
          <a:xfrm>
            <a:off x="4160977" y="1767574"/>
            <a:ext cx="0" cy="316231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3" name="오른쪽 화살표 262"/>
          <p:cNvSpPr/>
          <p:nvPr/>
        </p:nvSpPr>
        <p:spPr>
          <a:xfrm rot="10800000">
            <a:off x="6083839" y="2390613"/>
            <a:ext cx="352188" cy="265088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305" name="직선 화살표 연결선 208"/>
          <p:cNvCxnSpPr>
            <a:endCxn id="162" idx="0"/>
          </p:cNvCxnSpPr>
          <p:nvPr/>
        </p:nvCxnSpPr>
        <p:spPr>
          <a:xfrm>
            <a:off x="6868919" y="3505430"/>
            <a:ext cx="821222" cy="335535"/>
          </a:xfrm>
          <a:prstGeom prst="straightConnector1">
            <a:avLst/>
          </a:prstGeom>
          <a:ln w="12700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오른쪽 화살표 163"/>
          <p:cNvSpPr/>
          <p:nvPr/>
        </p:nvSpPr>
        <p:spPr>
          <a:xfrm>
            <a:off x="7070569" y="1535201"/>
            <a:ext cx="227298" cy="204295"/>
          </a:xfrm>
          <a:prstGeom prst="rightArrow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21" name="직선 화살표 연결선 279"/>
          <p:cNvCxnSpPr/>
          <p:nvPr/>
        </p:nvCxnSpPr>
        <p:spPr>
          <a:xfrm>
            <a:off x="10215752" y="1202666"/>
            <a:ext cx="0" cy="309969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직선 화살표 연결선 279"/>
          <p:cNvCxnSpPr/>
          <p:nvPr/>
        </p:nvCxnSpPr>
        <p:spPr>
          <a:xfrm>
            <a:off x="10217084" y="1768539"/>
            <a:ext cx="7270" cy="2815595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직선 화살표 연결선 208"/>
          <p:cNvCxnSpPr/>
          <p:nvPr/>
        </p:nvCxnSpPr>
        <p:spPr>
          <a:xfrm>
            <a:off x="4020073" y="4087559"/>
            <a:ext cx="7233" cy="890733"/>
          </a:xfrm>
          <a:prstGeom prst="straightConnector1">
            <a:avLst/>
          </a:prstGeom>
          <a:ln w="12700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" name="모서리가 둥근 직사각형 166">
            <a:extLst>
              <a:ext uri="{FF2B5EF4-FFF2-40B4-BE49-F238E27FC236}">
                <a16:creationId xmlns:a16="http://schemas.microsoft.com/office/drawing/2014/main" id="{61BFD6B4-68E3-4552-983E-2445F82D8AF3}"/>
              </a:ext>
            </a:extLst>
          </p:cNvPr>
          <p:cNvSpPr/>
          <p:nvPr/>
        </p:nvSpPr>
        <p:spPr>
          <a:xfrm>
            <a:off x="8159031" y="3249872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>
                <a:solidFill>
                  <a:schemeClr val="tx1"/>
                </a:solidFill>
              </a:rPr>
              <a:t>융합공학과연구실심화실습</a:t>
            </a:r>
            <a:r>
              <a:rPr lang="en-US" altLang="ko-KR" sz="700" b="1" dirty="0">
                <a:solidFill>
                  <a:schemeClr val="tx1"/>
                </a:solidFill>
              </a:rPr>
              <a:t>1(1)</a:t>
            </a:r>
          </a:p>
        </p:txBody>
      </p:sp>
      <p:sp>
        <p:nvSpPr>
          <p:cNvPr id="182" name="모서리가 둥근 직사각형 166">
            <a:extLst>
              <a:ext uri="{FF2B5EF4-FFF2-40B4-BE49-F238E27FC236}">
                <a16:creationId xmlns:a16="http://schemas.microsoft.com/office/drawing/2014/main" id="{E3B1F55C-DA88-4C67-AC84-2B417493E609}"/>
              </a:ext>
            </a:extLst>
          </p:cNvPr>
          <p:cNvSpPr/>
          <p:nvPr/>
        </p:nvSpPr>
        <p:spPr>
          <a:xfrm>
            <a:off x="8168557" y="3840965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>
                <a:solidFill>
                  <a:schemeClr val="tx1"/>
                </a:solidFill>
              </a:rPr>
              <a:t>융합공학과연구실심화실습</a:t>
            </a:r>
            <a:r>
              <a:rPr lang="en-US" altLang="ko-KR" sz="700" b="1" dirty="0">
                <a:solidFill>
                  <a:schemeClr val="tx1"/>
                </a:solidFill>
              </a:rPr>
              <a:t>2(1)</a:t>
            </a:r>
          </a:p>
        </p:txBody>
      </p:sp>
      <p:sp>
        <p:nvSpPr>
          <p:cNvPr id="183" name="모서리가 둥근 직사각형 166">
            <a:extLst>
              <a:ext uri="{FF2B5EF4-FFF2-40B4-BE49-F238E27FC236}">
                <a16:creationId xmlns:a16="http://schemas.microsoft.com/office/drawing/2014/main" id="{CEEEC5A1-86EA-4E65-A1F2-B4AC8A73A6B4}"/>
              </a:ext>
            </a:extLst>
          </p:cNvPr>
          <p:cNvSpPr/>
          <p:nvPr/>
        </p:nvSpPr>
        <p:spPr>
          <a:xfrm>
            <a:off x="8168557" y="4408041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>
                <a:solidFill>
                  <a:schemeClr val="tx1"/>
                </a:solidFill>
              </a:rPr>
              <a:t>융합공학과연구실심화실습</a:t>
            </a:r>
            <a:r>
              <a:rPr lang="en-US" altLang="ko-KR" sz="700" b="1" dirty="0">
                <a:solidFill>
                  <a:schemeClr val="tx1"/>
                </a:solidFill>
              </a:rPr>
              <a:t>3(1)</a:t>
            </a:r>
          </a:p>
        </p:txBody>
      </p:sp>
      <p:sp>
        <p:nvSpPr>
          <p:cNvPr id="184" name="모서리가 둥근 직사각형 166">
            <a:extLst>
              <a:ext uri="{FF2B5EF4-FFF2-40B4-BE49-F238E27FC236}">
                <a16:creationId xmlns:a16="http://schemas.microsoft.com/office/drawing/2014/main" id="{63E0DA62-4408-4B8D-8262-721E13D0C080}"/>
              </a:ext>
            </a:extLst>
          </p:cNvPr>
          <p:cNvSpPr/>
          <p:nvPr/>
        </p:nvSpPr>
        <p:spPr>
          <a:xfrm>
            <a:off x="8168557" y="4979585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>
                <a:solidFill>
                  <a:schemeClr val="tx1"/>
                </a:solidFill>
              </a:rPr>
              <a:t>융합공학과연구실심화실습</a:t>
            </a:r>
            <a:r>
              <a:rPr lang="en-US" altLang="ko-KR" sz="700" b="1" dirty="0">
                <a:solidFill>
                  <a:schemeClr val="tx1"/>
                </a:solidFill>
              </a:rPr>
              <a:t>4(1)</a:t>
            </a:r>
          </a:p>
        </p:txBody>
      </p:sp>
      <p:cxnSp>
        <p:nvCxnSpPr>
          <p:cNvPr id="185" name="직선 화살표 연결선 208">
            <a:extLst>
              <a:ext uri="{FF2B5EF4-FFF2-40B4-BE49-F238E27FC236}">
                <a16:creationId xmlns:a16="http://schemas.microsoft.com/office/drawing/2014/main" id="{9E636B48-3399-41F3-9C59-CCC88492899D}"/>
              </a:ext>
            </a:extLst>
          </p:cNvPr>
          <p:cNvCxnSpPr>
            <a:cxnSpLocks/>
          </p:cNvCxnSpPr>
          <p:nvPr/>
        </p:nvCxnSpPr>
        <p:spPr>
          <a:xfrm>
            <a:off x="8539239" y="3529137"/>
            <a:ext cx="5617" cy="290961"/>
          </a:xfrm>
          <a:prstGeom prst="straightConnector1">
            <a:avLst/>
          </a:prstGeom>
          <a:ln w="12700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직선 화살표 연결선 208">
            <a:extLst>
              <a:ext uri="{FF2B5EF4-FFF2-40B4-BE49-F238E27FC236}">
                <a16:creationId xmlns:a16="http://schemas.microsoft.com/office/drawing/2014/main" id="{EAF7BB96-80D3-43F6-AC3D-0DDB47DF7A62}"/>
              </a:ext>
            </a:extLst>
          </p:cNvPr>
          <p:cNvCxnSpPr>
            <a:cxnSpLocks/>
          </p:cNvCxnSpPr>
          <p:nvPr/>
        </p:nvCxnSpPr>
        <p:spPr>
          <a:xfrm>
            <a:off x="8531335" y="4107584"/>
            <a:ext cx="5617" cy="290961"/>
          </a:xfrm>
          <a:prstGeom prst="straightConnector1">
            <a:avLst/>
          </a:prstGeom>
          <a:ln w="12700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직선 화살표 연결선 208">
            <a:extLst>
              <a:ext uri="{FF2B5EF4-FFF2-40B4-BE49-F238E27FC236}">
                <a16:creationId xmlns:a16="http://schemas.microsoft.com/office/drawing/2014/main" id="{194B0ED5-5D33-4198-9BF4-73C5767BE5CA}"/>
              </a:ext>
            </a:extLst>
          </p:cNvPr>
          <p:cNvCxnSpPr>
            <a:cxnSpLocks/>
          </p:cNvCxnSpPr>
          <p:nvPr/>
        </p:nvCxnSpPr>
        <p:spPr>
          <a:xfrm>
            <a:off x="8525718" y="4677587"/>
            <a:ext cx="5617" cy="290961"/>
          </a:xfrm>
          <a:prstGeom prst="straightConnector1">
            <a:avLst/>
          </a:prstGeom>
          <a:ln w="12700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0" name="모서리가 둥근 직사각형 427"/>
          <p:cNvSpPr/>
          <p:nvPr/>
        </p:nvSpPr>
        <p:spPr>
          <a:xfrm>
            <a:off x="5557092" y="4979585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smtClean="0">
                <a:solidFill>
                  <a:schemeClr val="tx1"/>
                </a:solidFill>
              </a:rPr>
              <a:t>융합캡스톤설계</a:t>
            </a:r>
            <a:r>
              <a:rPr lang="en-US" altLang="ko-KR" sz="700" b="1" dirty="0" smtClean="0">
                <a:solidFill>
                  <a:schemeClr val="tx1"/>
                </a:solidFill>
              </a:rPr>
              <a:t>4</a:t>
            </a: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(1)</a:t>
            </a:r>
            <a:endParaRPr lang="en-US" altLang="ko-KR" sz="700" b="1" dirty="0">
              <a:solidFill>
                <a:schemeClr val="tx1"/>
              </a:solidFill>
            </a:endParaRPr>
          </a:p>
        </p:txBody>
      </p:sp>
      <p:sp>
        <p:nvSpPr>
          <p:cNvPr id="191" name="모서리가 둥근 직사각형 427"/>
          <p:cNvSpPr/>
          <p:nvPr/>
        </p:nvSpPr>
        <p:spPr>
          <a:xfrm>
            <a:off x="5538169" y="4408041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smtClean="0">
                <a:solidFill>
                  <a:schemeClr val="tx1"/>
                </a:solidFill>
              </a:rPr>
              <a:t>융합캡스톤설계</a:t>
            </a:r>
            <a:r>
              <a:rPr lang="en-US" altLang="ko-KR" sz="700" b="1" dirty="0" smtClean="0">
                <a:solidFill>
                  <a:schemeClr val="tx1"/>
                </a:solidFill>
              </a:rPr>
              <a:t>3</a:t>
            </a: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(1)</a:t>
            </a:r>
            <a:endParaRPr lang="en-US" altLang="ko-KR" sz="700" b="1" dirty="0">
              <a:solidFill>
                <a:schemeClr val="tx1"/>
              </a:solidFill>
            </a:endParaRPr>
          </a:p>
        </p:txBody>
      </p:sp>
      <p:cxnSp>
        <p:nvCxnSpPr>
          <p:cNvPr id="266" name="직선 화살표 연결선 279"/>
          <p:cNvCxnSpPr>
            <a:stCxn id="159" idx="2"/>
          </p:cNvCxnSpPr>
          <p:nvPr/>
        </p:nvCxnSpPr>
        <p:spPr>
          <a:xfrm flipH="1">
            <a:off x="6852293" y="3519872"/>
            <a:ext cx="841574" cy="320618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6" name="모서리가 둥근 직사각형 195"/>
          <p:cNvSpPr/>
          <p:nvPr/>
        </p:nvSpPr>
        <p:spPr>
          <a:xfrm>
            <a:off x="5445399" y="921792"/>
            <a:ext cx="792000" cy="270000"/>
          </a:xfrm>
          <a:prstGeom prst="roundRect">
            <a:avLst/>
          </a:prstGeom>
          <a:solidFill>
            <a:srgbClr val="FFFF00"/>
          </a:solidFill>
          <a:ln w="15875" cap="flat" cmpd="sng">
            <a:solidFill>
              <a:schemeClr val="tx1"/>
            </a:solidFill>
            <a:prstDash val="sysDash"/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 smtClean="0">
                <a:solidFill>
                  <a:schemeClr val="tx1"/>
                </a:solidFill>
              </a:rPr>
              <a:t>미분수학</a:t>
            </a:r>
            <a:endParaRPr lang="en-US" altLang="ko-KR" sz="7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197" name="모서리가 둥근 직사각형 417"/>
          <p:cNvSpPr/>
          <p:nvPr/>
        </p:nvSpPr>
        <p:spPr>
          <a:xfrm>
            <a:off x="9828354" y="921792"/>
            <a:ext cx="792000" cy="270000"/>
          </a:xfrm>
          <a:prstGeom prst="roundRect">
            <a:avLst/>
          </a:prstGeom>
          <a:solidFill>
            <a:srgbClr val="FFFF00"/>
          </a:solidFill>
          <a:ln w="15875" cap="flat" cmpd="sng">
            <a:solidFill>
              <a:schemeClr val="tx1"/>
            </a:solidFill>
            <a:prstDash val="sysDash"/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smtClean="0">
                <a:solidFill>
                  <a:schemeClr val="tx1"/>
                </a:solidFill>
              </a:rPr>
              <a:t>창의공학특강 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222" name="모서리가 둥근 직사각형 221"/>
          <p:cNvSpPr/>
          <p:nvPr/>
        </p:nvSpPr>
        <p:spPr>
          <a:xfrm>
            <a:off x="6323140" y="921792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 smtClean="0">
                <a:solidFill>
                  <a:schemeClr val="tx1"/>
                </a:solidFill>
              </a:rPr>
              <a:t>수치계산</a:t>
            </a:r>
            <a:endParaRPr lang="en-US" altLang="ko-KR" sz="7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223" name="모서리가 둥근 직사각형 222"/>
          <p:cNvSpPr/>
          <p:nvPr/>
        </p:nvSpPr>
        <p:spPr>
          <a:xfrm>
            <a:off x="5426537" y="1497574"/>
            <a:ext cx="792000" cy="270000"/>
          </a:xfrm>
          <a:prstGeom prst="roundRect">
            <a:avLst/>
          </a:prstGeom>
          <a:solidFill>
            <a:srgbClr val="FFFF00"/>
          </a:solidFill>
          <a:ln w="15875">
            <a:solidFill>
              <a:schemeClr val="tx1"/>
            </a:solidFill>
            <a:prstDash val="sysDash"/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>
                <a:solidFill>
                  <a:schemeClr val="tx1"/>
                </a:solidFill>
              </a:rPr>
              <a:t>미적분학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250" name="모서리가 둥근 직사각형 432"/>
          <p:cNvSpPr/>
          <p:nvPr/>
        </p:nvSpPr>
        <p:spPr>
          <a:xfrm>
            <a:off x="2688757" y="1497574"/>
            <a:ext cx="792000" cy="270000"/>
          </a:xfrm>
          <a:prstGeom prst="roundRect">
            <a:avLst/>
          </a:prstGeom>
          <a:solidFill>
            <a:srgbClr val="FFFF00"/>
          </a:solidFill>
          <a:ln w="15875" cap="flat" cmpd="sng">
            <a:solidFill>
              <a:schemeClr val="tx1"/>
            </a:solidFill>
            <a:prstDash val="sysDash"/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ko-KR" altLang="en-US" sz="700" b="1" dirty="0" err="1" smtClean="0">
                <a:solidFill>
                  <a:schemeClr val="tx1"/>
                </a:solidFill>
              </a:rPr>
              <a:t>파이썬프로그래밍</a:t>
            </a:r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262" name="모서리가 둥근 직사각형 261"/>
          <p:cNvSpPr/>
          <p:nvPr/>
        </p:nvSpPr>
        <p:spPr>
          <a:xfrm>
            <a:off x="4590509" y="1497574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spc="-20" dirty="0" err="1" smtClean="0">
                <a:solidFill>
                  <a:schemeClr val="tx1"/>
                </a:solidFill>
              </a:rPr>
              <a:t>벡터수학</a:t>
            </a:r>
            <a:endParaRPr lang="en-US" altLang="ko-KR" sz="700" b="1" spc="-20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272" name="모서리가 둥근 직사각형 271"/>
          <p:cNvSpPr/>
          <p:nvPr/>
        </p:nvSpPr>
        <p:spPr>
          <a:xfrm>
            <a:off x="7309177" y="1497574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spc="-20" dirty="0" err="1" smtClean="0">
                <a:solidFill>
                  <a:schemeClr val="tx1"/>
                </a:solidFill>
              </a:rPr>
              <a:t>물리학개론</a:t>
            </a:r>
            <a:endParaRPr lang="en-US" altLang="ko-KR" sz="700" b="1" spc="-20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339" name="모서리가 둥근 직사각형 338"/>
          <p:cNvSpPr/>
          <p:nvPr/>
        </p:nvSpPr>
        <p:spPr>
          <a:xfrm>
            <a:off x="1758785" y="3249872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 smtClean="0">
                <a:solidFill>
                  <a:schemeClr val="tx1"/>
                </a:solidFill>
              </a:rPr>
              <a:t>컴퓨터체제</a:t>
            </a:r>
            <a:endParaRPr lang="en-US" altLang="ko-KR" sz="7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340" name="모서리가 둥근 직사각형 425"/>
          <p:cNvSpPr/>
          <p:nvPr/>
        </p:nvSpPr>
        <p:spPr>
          <a:xfrm>
            <a:off x="6442829" y="3841043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smtClean="0">
                <a:solidFill>
                  <a:schemeClr val="tx1"/>
                </a:solidFill>
              </a:rPr>
              <a:t>통신공학입문</a:t>
            </a:r>
            <a:endParaRPr lang="en-US" altLang="ko-KR" sz="7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350" name="모서리가 둥근 직사각형 349"/>
          <p:cNvSpPr/>
          <p:nvPr/>
        </p:nvSpPr>
        <p:spPr>
          <a:xfrm>
            <a:off x="1767248" y="4407667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smtClean="0">
                <a:solidFill>
                  <a:schemeClr val="tx1"/>
                </a:solidFill>
              </a:rPr>
              <a:t>통신공학응용 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364" name="모서리가 둥근 직사각형 363"/>
          <p:cNvSpPr/>
          <p:nvPr/>
        </p:nvSpPr>
        <p:spPr>
          <a:xfrm>
            <a:off x="4531369" y="4404326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smtClean="0">
                <a:solidFill>
                  <a:schemeClr val="tx1"/>
                </a:solidFill>
              </a:rPr>
              <a:t>인공지능의이해</a:t>
            </a:r>
            <a:endParaRPr lang="en-US" altLang="ko-KR" sz="7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365" name="모서리가 둥근 직사각형 364"/>
          <p:cNvSpPr/>
          <p:nvPr/>
        </p:nvSpPr>
        <p:spPr>
          <a:xfrm>
            <a:off x="9799564" y="4631512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smtClean="0">
                <a:solidFill>
                  <a:schemeClr val="tx1"/>
                </a:solidFill>
              </a:rPr>
              <a:t>글로벌기술경영</a:t>
            </a:r>
            <a:endParaRPr lang="en-US" altLang="ko-KR" sz="7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366" name="모서리가 둥근 직사각형 365"/>
          <p:cNvSpPr/>
          <p:nvPr/>
        </p:nvSpPr>
        <p:spPr>
          <a:xfrm>
            <a:off x="6446979" y="3246571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 smtClean="0">
                <a:solidFill>
                  <a:schemeClr val="tx1"/>
                </a:solidFill>
              </a:rPr>
              <a:t>통합공학</a:t>
            </a:r>
            <a:endParaRPr lang="en-US" altLang="ko-KR" sz="7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381" name="모서리가 둥근 직사각형 427"/>
          <p:cNvSpPr/>
          <p:nvPr/>
        </p:nvSpPr>
        <p:spPr>
          <a:xfrm>
            <a:off x="6459179" y="4979585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 smtClean="0">
                <a:solidFill>
                  <a:schemeClr val="tx1"/>
                </a:solidFill>
              </a:rPr>
              <a:t>확률과통계</a:t>
            </a:r>
            <a:endParaRPr lang="en-US" altLang="ko-KR" sz="7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382" name="모서리가 둥근 직사각형 381"/>
          <p:cNvSpPr/>
          <p:nvPr/>
        </p:nvSpPr>
        <p:spPr>
          <a:xfrm>
            <a:off x="9800376" y="4979585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 smtClean="0">
                <a:solidFill>
                  <a:schemeClr val="tx1"/>
                </a:solidFill>
              </a:rPr>
              <a:t>경제성공학</a:t>
            </a:r>
            <a:endParaRPr lang="en-US" altLang="ko-KR" sz="7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383" name="모서리가 둥근 직사각형 427"/>
          <p:cNvSpPr/>
          <p:nvPr/>
        </p:nvSpPr>
        <p:spPr>
          <a:xfrm>
            <a:off x="4532318" y="4979585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 smtClean="0">
                <a:solidFill>
                  <a:schemeClr val="tx1"/>
                </a:solidFill>
              </a:rPr>
              <a:t>시스템설계</a:t>
            </a:r>
            <a:endParaRPr lang="en-US" altLang="ko-KR" sz="7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200" name="모서리가 둥근 직사각형 199"/>
          <p:cNvSpPr/>
          <p:nvPr/>
        </p:nvSpPr>
        <p:spPr>
          <a:xfrm>
            <a:off x="3628414" y="4979585"/>
            <a:ext cx="792000" cy="270000"/>
          </a:xfrm>
          <a:prstGeom prst="roundRect">
            <a:avLst/>
          </a:prstGeom>
          <a:solidFill>
            <a:schemeClr val="bg1"/>
          </a:solidFill>
          <a:ln w="38100" cmpd="dbl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 smtClean="0">
                <a:solidFill>
                  <a:schemeClr val="tx1"/>
                </a:solidFill>
              </a:rPr>
              <a:t>자료구조론</a:t>
            </a:r>
            <a:endParaRPr lang="en-US" altLang="ko-KR" sz="7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201" name="모서리가 둥근 직사각형 200"/>
          <p:cNvSpPr/>
          <p:nvPr/>
        </p:nvSpPr>
        <p:spPr>
          <a:xfrm>
            <a:off x="3628414" y="3249872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smtClean="0">
                <a:solidFill>
                  <a:schemeClr val="tx1"/>
                </a:solidFill>
              </a:rPr>
              <a:t>시스템프로그래밍</a:t>
            </a:r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205" name="모서리가 둥근 직사각형 204"/>
          <p:cNvSpPr/>
          <p:nvPr/>
        </p:nvSpPr>
        <p:spPr>
          <a:xfrm>
            <a:off x="2688757" y="3840965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smtClean="0">
                <a:solidFill>
                  <a:schemeClr val="tx1"/>
                </a:solidFill>
              </a:rPr>
              <a:t>컴퓨터공학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211" name="모서리가 둥근 직사각형 210"/>
          <p:cNvSpPr/>
          <p:nvPr/>
        </p:nvSpPr>
        <p:spPr>
          <a:xfrm>
            <a:off x="2688757" y="4408041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 smtClean="0">
                <a:solidFill>
                  <a:schemeClr val="tx1"/>
                </a:solidFill>
              </a:rPr>
              <a:t>사용성공학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217" name="모서리가 둥근 직사각형 216"/>
          <p:cNvSpPr/>
          <p:nvPr/>
        </p:nvSpPr>
        <p:spPr>
          <a:xfrm>
            <a:off x="2688757" y="4979585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smtClean="0">
                <a:solidFill>
                  <a:schemeClr val="tx1"/>
                </a:solidFill>
              </a:rPr>
              <a:t>통합공학응용</a:t>
            </a:r>
            <a:endParaRPr lang="en-US" altLang="ko-KR" sz="7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218" name="모서리가 둥근 직사각형 217"/>
          <p:cNvSpPr/>
          <p:nvPr/>
        </p:nvSpPr>
        <p:spPr>
          <a:xfrm>
            <a:off x="7294141" y="4408041"/>
            <a:ext cx="792000" cy="270000"/>
          </a:xfrm>
          <a:prstGeom prst="roundRect">
            <a:avLst/>
          </a:prstGeom>
          <a:solidFill>
            <a:schemeClr val="bg1"/>
          </a:solidFill>
          <a:ln w="38100" cmpd="dbl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smtClean="0">
                <a:solidFill>
                  <a:schemeClr val="tx1"/>
                </a:solidFill>
              </a:rPr>
              <a:t>디지털신호처리</a:t>
            </a:r>
            <a:endParaRPr lang="en-US" altLang="ko-KR" sz="7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358" name="모서리가 둥근 직사각형 357"/>
          <p:cNvSpPr/>
          <p:nvPr/>
        </p:nvSpPr>
        <p:spPr>
          <a:xfrm>
            <a:off x="4532318" y="3840965"/>
            <a:ext cx="792000" cy="270000"/>
          </a:xfrm>
          <a:prstGeom prst="roundRect">
            <a:avLst/>
          </a:prstGeom>
          <a:solidFill>
            <a:srgbClr val="FFC000"/>
          </a:solidFill>
          <a:ln w="28575">
            <a:solidFill>
              <a:schemeClr val="tx1"/>
            </a:solidFill>
            <a:prstDash val="sysDot"/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 smtClean="0">
                <a:solidFill>
                  <a:schemeClr val="tx1"/>
                </a:solidFill>
              </a:rPr>
              <a:t>시스템공학</a:t>
            </a:r>
            <a:endParaRPr lang="en-US" altLang="ko-KR" sz="7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</a:t>
            </a:r>
            <a:r>
              <a:rPr lang="en-US" altLang="ko-KR" sz="700" b="1" dirty="0" smtClean="0">
                <a:solidFill>
                  <a:schemeClr val="tx1"/>
                </a:solidFill>
              </a:rPr>
              <a:t>)</a:t>
            </a:r>
            <a:endParaRPr lang="en-US" altLang="ko-KR" sz="700" b="1" dirty="0">
              <a:solidFill>
                <a:schemeClr val="tx1"/>
              </a:solidFill>
            </a:endParaRPr>
          </a:p>
        </p:txBody>
      </p:sp>
      <p:cxnSp>
        <p:nvCxnSpPr>
          <p:cNvPr id="220" name="직선 화살표 연결선 208"/>
          <p:cNvCxnSpPr>
            <a:endCxn id="383" idx="0"/>
          </p:cNvCxnSpPr>
          <p:nvPr/>
        </p:nvCxnSpPr>
        <p:spPr>
          <a:xfrm>
            <a:off x="3100376" y="4142655"/>
            <a:ext cx="1827942" cy="836930"/>
          </a:xfrm>
          <a:prstGeom prst="straightConnector1">
            <a:avLst/>
          </a:prstGeom>
          <a:ln w="12700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직선 화살표 연결선 208">
            <a:extLst>
              <a:ext uri="{FF2B5EF4-FFF2-40B4-BE49-F238E27FC236}">
                <a16:creationId xmlns:a16="http://schemas.microsoft.com/office/drawing/2014/main" id="{194B0ED5-5D33-4198-9BF4-73C5767BE5CA}"/>
              </a:ext>
            </a:extLst>
          </p:cNvPr>
          <p:cNvCxnSpPr>
            <a:cxnSpLocks/>
          </p:cNvCxnSpPr>
          <p:nvPr/>
        </p:nvCxnSpPr>
        <p:spPr>
          <a:xfrm>
            <a:off x="6849529" y="4134095"/>
            <a:ext cx="0" cy="862356"/>
          </a:xfrm>
          <a:prstGeom prst="straightConnector1">
            <a:avLst/>
          </a:prstGeom>
          <a:ln w="12700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직선 화살표 연결선 208"/>
          <p:cNvCxnSpPr>
            <a:endCxn id="366" idx="0"/>
          </p:cNvCxnSpPr>
          <p:nvPr/>
        </p:nvCxnSpPr>
        <p:spPr>
          <a:xfrm flipH="1">
            <a:off x="6842979" y="2964890"/>
            <a:ext cx="928011" cy="281681"/>
          </a:xfrm>
          <a:prstGeom prst="straightConnector1">
            <a:avLst/>
          </a:prstGeom>
          <a:ln w="12700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직선 화살표 연결선 208">
            <a:extLst>
              <a:ext uri="{FF2B5EF4-FFF2-40B4-BE49-F238E27FC236}">
                <a16:creationId xmlns:a16="http://schemas.microsoft.com/office/drawing/2014/main" id="{9E636B48-3399-41F3-9C59-CCC88492899D}"/>
              </a:ext>
            </a:extLst>
          </p:cNvPr>
          <p:cNvCxnSpPr>
            <a:cxnSpLocks/>
          </p:cNvCxnSpPr>
          <p:nvPr/>
        </p:nvCxnSpPr>
        <p:spPr>
          <a:xfrm>
            <a:off x="6831734" y="2936398"/>
            <a:ext cx="5617" cy="290961"/>
          </a:xfrm>
          <a:prstGeom prst="straightConnector1">
            <a:avLst/>
          </a:prstGeom>
          <a:ln w="12700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직선 화살표 연결선 208">
            <a:extLst>
              <a:ext uri="{FF2B5EF4-FFF2-40B4-BE49-F238E27FC236}">
                <a16:creationId xmlns:a16="http://schemas.microsoft.com/office/drawing/2014/main" id="{194B0ED5-5D33-4198-9BF4-73C5767BE5CA}"/>
              </a:ext>
            </a:extLst>
          </p:cNvPr>
          <p:cNvCxnSpPr>
            <a:cxnSpLocks/>
            <a:endCxn id="223" idx="0"/>
          </p:cNvCxnSpPr>
          <p:nvPr/>
        </p:nvCxnSpPr>
        <p:spPr>
          <a:xfrm flipH="1">
            <a:off x="5822537" y="1184860"/>
            <a:ext cx="881218" cy="312714"/>
          </a:xfrm>
          <a:prstGeom prst="straightConnector1">
            <a:avLst/>
          </a:prstGeom>
          <a:ln w="12700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직선 화살표 연결선 279"/>
          <p:cNvCxnSpPr/>
          <p:nvPr/>
        </p:nvCxnSpPr>
        <p:spPr>
          <a:xfrm>
            <a:off x="4963338" y="4110018"/>
            <a:ext cx="0" cy="288527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직선 화살표 연결선 279"/>
          <p:cNvCxnSpPr/>
          <p:nvPr/>
        </p:nvCxnSpPr>
        <p:spPr>
          <a:xfrm>
            <a:off x="4948459" y="4681896"/>
            <a:ext cx="0" cy="288527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7382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3" name="그룹 192"/>
          <p:cNvGrpSpPr/>
          <p:nvPr/>
        </p:nvGrpSpPr>
        <p:grpSpPr>
          <a:xfrm>
            <a:off x="1709446" y="1405347"/>
            <a:ext cx="2610641" cy="2817808"/>
            <a:chOff x="2738437" y="581032"/>
            <a:chExt cx="2610641" cy="2817808"/>
          </a:xfrm>
        </p:grpSpPr>
        <p:pic>
          <p:nvPicPr>
            <p:cNvPr id="196" name="그림 19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747961" y="581032"/>
              <a:ext cx="923925" cy="571500"/>
            </a:xfrm>
            <a:prstGeom prst="rect">
              <a:avLst/>
            </a:prstGeom>
          </p:spPr>
        </p:pic>
        <p:grpSp>
          <p:nvGrpSpPr>
            <p:cNvPr id="203" name="그룹 202"/>
            <p:cNvGrpSpPr/>
            <p:nvPr/>
          </p:nvGrpSpPr>
          <p:grpSpPr>
            <a:xfrm>
              <a:off x="2738437" y="1008065"/>
              <a:ext cx="2610641" cy="2390775"/>
              <a:chOff x="2738437" y="1008065"/>
              <a:chExt cx="2610641" cy="2390775"/>
            </a:xfrm>
          </p:grpSpPr>
          <p:pic>
            <p:nvPicPr>
              <p:cNvPr id="206" name="그림 205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738437" y="1085850"/>
                <a:ext cx="952500" cy="1809750"/>
              </a:xfrm>
              <a:prstGeom prst="rect">
                <a:avLst/>
              </a:prstGeom>
            </p:spPr>
          </p:pic>
          <p:grpSp>
            <p:nvGrpSpPr>
              <p:cNvPr id="207" name="그룹 206"/>
              <p:cNvGrpSpPr/>
              <p:nvPr/>
            </p:nvGrpSpPr>
            <p:grpSpPr>
              <a:xfrm>
                <a:off x="3508377" y="1008065"/>
                <a:ext cx="1840701" cy="2390775"/>
                <a:chOff x="3686174" y="1009652"/>
                <a:chExt cx="1840701" cy="2390775"/>
              </a:xfrm>
            </p:grpSpPr>
            <p:pic>
              <p:nvPicPr>
                <p:cNvPr id="208" name="그림 207"/>
                <p:cNvPicPr>
                  <a:picLocks noChangeAspect="1"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3686174" y="1009652"/>
                  <a:ext cx="1019175" cy="2390775"/>
                </a:xfrm>
                <a:prstGeom prst="rect">
                  <a:avLst/>
                </a:prstGeom>
              </p:spPr>
            </p:pic>
            <p:pic>
              <p:nvPicPr>
                <p:cNvPr id="209" name="그림 208"/>
                <p:cNvPicPr>
                  <a:picLocks noChangeAspect="1"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4622000" y="1752602"/>
                  <a:ext cx="904875" cy="552450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168" name="대각선 방향의 모서리가 잘린 사각형 167"/>
          <p:cNvSpPr/>
          <p:nvPr/>
        </p:nvSpPr>
        <p:spPr>
          <a:xfrm>
            <a:off x="1734058" y="3761230"/>
            <a:ext cx="863969" cy="973069"/>
          </a:xfrm>
          <a:prstGeom prst="snip2DiagRect">
            <a:avLst>
              <a:gd name="adj1" fmla="val 0"/>
              <a:gd name="adj2" fmla="val 5758"/>
            </a:avLst>
          </a:prstGeom>
          <a:solidFill>
            <a:schemeClr val="tx2">
              <a:lumMod val="60000"/>
              <a:lumOff val="40000"/>
            </a:schemeClr>
          </a:soli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gradFill flip="none" rotWithShape="1">
                <a:gsLst>
                  <a:gs pos="0">
                    <a:schemeClr val="lt1">
                      <a:shade val="30000"/>
                      <a:satMod val="115000"/>
                    </a:schemeClr>
                  </a:gs>
                  <a:gs pos="50000">
                    <a:schemeClr val="lt1">
                      <a:shade val="67500"/>
                      <a:satMod val="115000"/>
                    </a:schemeClr>
                  </a:gs>
                  <a:gs pos="100000">
                    <a:schemeClr val="lt1">
                      <a:shade val="100000"/>
                      <a:satMod val="115000"/>
                    </a:schemeClr>
                  </a:gs>
                </a:gsLst>
                <a:lin ang="5400000" scaled="1"/>
                <a:tileRect/>
              </a:gradFill>
            </a:endParaRPr>
          </a:p>
        </p:txBody>
      </p:sp>
      <p:grpSp>
        <p:nvGrpSpPr>
          <p:cNvPr id="4" name="그룹 3"/>
          <p:cNvGrpSpPr/>
          <p:nvPr/>
        </p:nvGrpSpPr>
        <p:grpSpPr>
          <a:xfrm>
            <a:off x="3436047" y="887718"/>
            <a:ext cx="3340540" cy="1515229"/>
            <a:chOff x="3436047" y="887718"/>
            <a:chExt cx="3340540" cy="1515229"/>
          </a:xfrm>
        </p:grpSpPr>
        <p:sp>
          <p:nvSpPr>
            <p:cNvPr id="191" name="대각선 방향의 모서리가 잘린 사각형 190"/>
            <p:cNvSpPr/>
            <p:nvPr/>
          </p:nvSpPr>
          <p:spPr>
            <a:xfrm>
              <a:off x="4245141" y="887718"/>
              <a:ext cx="2531446" cy="670566"/>
            </a:xfrm>
            <a:prstGeom prst="snip2DiagRect">
              <a:avLst>
                <a:gd name="adj1" fmla="val 0"/>
                <a:gd name="adj2" fmla="val 5758"/>
              </a:avLst>
            </a:prstGeom>
            <a:solidFill>
              <a:schemeClr val="accent4">
                <a:lumMod val="40000"/>
                <a:lumOff val="60000"/>
              </a:schemeClr>
            </a:solidFill>
            <a:ln/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</a:endParaRPr>
            </a:p>
          </p:txBody>
        </p:sp>
        <p:sp>
          <p:nvSpPr>
            <p:cNvPr id="398" name="대각선 방향의 모서리가 잘린 사각형 397"/>
            <p:cNvSpPr/>
            <p:nvPr/>
          </p:nvSpPr>
          <p:spPr>
            <a:xfrm>
              <a:off x="3436047" y="1330467"/>
              <a:ext cx="3339264" cy="527737"/>
            </a:xfrm>
            <a:prstGeom prst="snip2DiagRect">
              <a:avLst>
                <a:gd name="adj1" fmla="val 0"/>
                <a:gd name="adj2" fmla="val 5758"/>
              </a:avLst>
            </a:prstGeom>
            <a:solidFill>
              <a:schemeClr val="accent4">
                <a:lumMod val="40000"/>
                <a:lumOff val="60000"/>
              </a:schemeClr>
            </a:solidFill>
            <a:ln/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</a:endParaRPr>
            </a:p>
          </p:txBody>
        </p:sp>
        <p:sp>
          <p:nvSpPr>
            <p:cNvPr id="211" name="대각선 방향의 모서리가 잘린 사각형 210"/>
            <p:cNvSpPr/>
            <p:nvPr/>
          </p:nvSpPr>
          <p:spPr>
            <a:xfrm>
              <a:off x="3436047" y="1572249"/>
              <a:ext cx="2512652" cy="830698"/>
            </a:xfrm>
            <a:prstGeom prst="snip2DiagRect">
              <a:avLst>
                <a:gd name="adj1" fmla="val 0"/>
                <a:gd name="adj2" fmla="val 5758"/>
              </a:avLst>
            </a:prstGeom>
            <a:solidFill>
              <a:schemeClr val="accent4">
                <a:lumMod val="40000"/>
                <a:lumOff val="60000"/>
              </a:schemeClr>
            </a:solidFill>
            <a:ln/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</a:endParaRPr>
            </a:p>
          </p:txBody>
        </p:sp>
      </p:grpSp>
      <p:sp>
        <p:nvSpPr>
          <p:cNvPr id="213" name="대각선 방향의 모서리가 잘린 사각형 212"/>
          <p:cNvSpPr/>
          <p:nvPr/>
        </p:nvSpPr>
        <p:spPr>
          <a:xfrm>
            <a:off x="6954345" y="873375"/>
            <a:ext cx="888571" cy="1530278"/>
          </a:xfrm>
          <a:prstGeom prst="snip2DiagRect">
            <a:avLst>
              <a:gd name="adj1" fmla="val 0"/>
              <a:gd name="adj2" fmla="val 5758"/>
            </a:avLst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gradFill flip="none" rotWithShape="1">
                <a:gsLst>
                  <a:gs pos="0">
                    <a:schemeClr val="lt1">
                      <a:shade val="30000"/>
                      <a:satMod val="115000"/>
                    </a:schemeClr>
                  </a:gs>
                  <a:gs pos="50000">
                    <a:schemeClr val="lt1">
                      <a:shade val="67500"/>
                      <a:satMod val="115000"/>
                    </a:schemeClr>
                  </a:gs>
                  <a:gs pos="100000">
                    <a:schemeClr val="lt1">
                      <a:shade val="100000"/>
                      <a:satMod val="115000"/>
                    </a:scheme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226" name="대각선 방향의 모서리가 잘린 사각형 225"/>
          <p:cNvSpPr/>
          <p:nvPr/>
        </p:nvSpPr>
        <p:spPr>
          <a:xfrm>
            <a:off x="6955439" y="3732820"/>
            <a:ext cx="896182" cy="1633854"/>
          </a:xfrm>
          <a:prstGeom prst="snip2DiagRect">
            <a:avLst>
              <a:gd name="adj1" fmla="val 0"/>
              <a:gd name="adj2" fmla="val 5758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>
              <a:gradFill flip="none" rotWithShape="1">
                <a:gsLst>
                  <a:gs pos="0">
                    <a:schemeClr val="lt1">
                      <a:shade val="30000"/>
                      <a:satMod val="115000"/>
                    </a:schemeClr>
                  </a:gs>
                  <a:gs pos="50000">
                    <a:schemeClr val="lt1">
                      <a:shade val="67500"/>
                      <a:satMod val="115000"/>
                    </a:schemeClr>
                  </a:gs>
                  <a:gs pos="100000">
                    <a:schemeClr val="lt1">
                      <a:shade val="100000"/>
                      <a:satMod val="115000"/>
                    </a:scheme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339" name="오른쪽 화살표 338"/>
          <p:cNvSpPr/>
          <p:nvPr/>
        </p:nvSpPr>
        <p:spPr>
          <a:xfrm>
            <a:off x="2561132" y="1547212"/>
            <a:ext cx="865337" cy="181716"/>
          </a:xfrm>
          <a:prstGeom prst="rightArrow">
            <a:avLst/>
          </a:prstGeom>
          <a:solidFill>
            <a:schemeClr val="accent4"/>
          </a:solidFill>
          <a:ln>
            <a:noFill/>
          </a:ln>
          <a:scene3d>
            <a:camera prst="orthographicFront">
              <a:rot lat="0" lon="0" rev="108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332" name="직선 화살표 연결선 331"/>
          <p:cNvCxnSpPr>
            <a:stCxn id="228" idx="2"/>
            <a:endCxn id="249" idx="0"/>
          </p:cNvCxnSpPr>
          <p:nvPr/>
        </p:nvCxnSpPr>
        <p:spPr>
          <a:xfrm>
            <a:off x="7395362" y="2353805"/>
            <a:ext cx="1720547" cy="898387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1" name="대각선 방향의 모서리가 잘린 사각형 270"/>
          <p:cNvSpPr/>
          <p:nvPr/>
        </p:nvSpPr>
        <p:spPr>
          <a:xfrm>
            <a:off x="6053625" y="1939792"/>
            <a:ext cx="864275" cy="3426882"/>
          </a:xfrm>
          <a:prstGeom prst="snip2DiagRect">
            <a:avLst>
              <a:gd name="adj1" fmla="val 0"/>
              <a:gd name="adj2" fmla="val 5758"/>
            </a:avLst>
          </a:prstGeom>
          <a:solidFill>
            <a:schemeClr val="accent6">
              <a:lumMod val="40000"/>
              <a:lumOff val="60000"/>
            </a:schemeClr>
          </a:soli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gradFill flip="none" rotWithShape="1">
                <a:gsLst>
                  <a:gs pos="0">
                    <a:schemeClr val="lt1">
                      <a:shade val="30000"/>
                      <a:satMod val="115000"/>
                    </a:schemeClr>
                  </a:gs>
                  <a:gs pos="50000">
                    <a:schemeClr val="lt1">
                      <a:shade val="67500"/>
                      <a:satMod val="115000"/>
                    </a:schemeClr>
                  </a:gs>
                  <a:gs pos="100000">
                    <a:schemeClr val="lt1">
                      <a:shade val="100000"/>
                      <a:satMod val="115000"/>
                    </a:schemeClr>
                  </a:gs>
                </a:gsLst>
                <a:lin ang="5400000" scaled="1"/>
                <a:tileRect/>
              </a:gradFill>
            </a:endParaRPr>
          </a:p>
        </p:txBody>
      </p:sp>
      <p:grpSp>
        <p:nvGrpSpPr>
          <p:cNvPr id="9" name="그룹 8"/>
          <p:cNvGrpSpPr/>
          <p:nvPr/>
        </p:nvGrpSpPr>
        <p:grpSpPr>
          <a:xfrm>
            <a:off x="48889" y="224716"/>
            <a:ext cx="11682954" cy="6819138"/>
            <a:chOff x="53652" y="224716"/>
            <a:chExt cx="11682954" cy="6819138"/>
          </a:xfrm>
        </p:grpSpPr>
        <p:sp>
          <p:nvSpPr>
            <p:cNvPr id="279" name="대각선 방향의 모서리가 잘린 사각형 278"/>
            <p:cNvSpPr/>
            <p:nvPr/>
          </p:nvSpPr>
          <p:spPr>
            <a:xfrm>
              <a:off x="4361068" y="2539017"/>
              <a:ext cx="835287" cy="1069260"/>
            </a:xfrm>
            <a:prstGeom prst="snip2DiagRect">
              <a:avLst>
                <a:gd name="adj1" fmla="val 0"/>
                <a:gd name="adj2" fmla="val 5758"/>
              </a:avLst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</a:endParaRPr>
            </a:p>
          </p:txBody>
        </p:sp>
        <p:sp>
          <p:nvSpPr>
            <p:cNvPr id="277" name="Rectangle 9"/>
            <p:cNvSpPr/>
            <p:nvPr/>
          </p:nvSpPr>
          <p:spPr>
            <a:xfrm>
              <a:off x="796307" y="4437722"/>
              <a:ext cx="848319" cy="210804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00" dirty="0">
                  <a:solidFill>
                    <a:schemeClr val="tx1"/>
                  </a:solidFill>
                </a:rPr>
                <a:t>1</a:t>
              </a:r>
              <a:r>
                <a:rPr lang="ko-KR" altLang="en-US" sz="1000" dirty="0">
                  <a:solidFill>
                    <a:schemeClr val="tx1"/>
                  </a:solidFill>
                </a:rPr>
                <a:t>학기 </a:t>
              </a:r>
              <a:r>
                <a:rPr lang="en-US" altLang="ko-KR" sz="1000" dirty="0">
                  <a:solidFill>
                    <a:schemeClr val="tx1"/>
                  </a:solidFill>
                </a:rPr>
                <a:t>(</a:t>
              </a:r>
              <a:r>
                <a:rPr lang="en-US" altLang="ko-KR" sz="1000" dirty="0" smtClean="0">
                  <a:solidFill>
                    <a:schemeClr val="tx1"/>
                  </a:solidFill>
                </a:rPr>
                <a:t>17)</a:t>
              </a:r>
              <a:endParaRPr lang="en-US" altLang="ko-KR" sz="1000" dirty="0">
                <a:solidFill>
                  <a:schemeClr val="tx1"/>
                </a:solidFill>
              </a:endParaRPr>
            </a:p>
          </p:txBody>
        </p:sp>
        <p:sp>
          <p:nvSpPr>
            <p:cNvPr id="278" name="Rectangle 10"/>
            <p:cNvSpPr/>
            <p:nvPr/>
          </p:nvSpPr>
          <p:spPr>
            <a:xfrm>
              <a:off x="780362" y="5016298"/>
              <a:ext cx="848848" cy="21261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00" dirty="0">
                  <a:solidFill>
                    <a:schemeClr val="tx1"/>
                  </a:solidFill>
                </a:rPr>
                <a:t>2</a:t>
              </a:r>
              <a:r>
                <a:rPr lang="ko-KR" altLang="en-US" sz="1000" dirty="0">
                  <a:solidFill>
                    <a:schemeClr val="tx1"/>
                  </a:solidFill>
                </a:rPr>
                <a:t>학기 </a:t>
              </a:r>
              <a:r>
                <a:rPr lang="en-US" altLang="ko-KR" sz="1000" dirty="0" smtClean="0">
                  <a:solidFill>
                    <a:schemeClr val="tx1"/>
                  </a:solidFill>
                </a:rPr>
                <a:t>(17)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84" name="Rectangle 9"/>
            <p:cNvSpPr/>
            <p:nvPr/>
          </p:nvSpPr>
          <p:spPr>
            <a:xfrm>
              <a:off x="780626" y="3273405"/>
              <a:ext cx="848319" cy="210804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00" dirty="0">
                  <a:solidFill>
                    <a:schemeClr val="tx1"/>
                  </a:solidFill>
                </a:rPr>
                <a:t>1</a:t>
              </a:r>
              <a:r>
                <a:rPr lang="ko-KR" altLang="en-US" sz="1000" dirty="0">
                  <a:solidFill>
                    <a:schemeClr val="tx1"/>
                  </a:solidFill>
                </a:rPr>
                <a:t>학기 </a:t>
              </a:r>
              <a:r>
                <a:rPr lang="en-US" altLang="ko-KR" sz="1000" dirty="0" smtClean="0">
                  <a:solidFill>
                    <a:schemeClr val="tx1"/>
                  </a:solidFill>
                </a:rPr>
                <a:t>(17)</a:t>
              </a:r>
              <a:endParaRPr lang="en-US" altLang="ko-KR" sz="1000" dirty="0">
                <a:solidFill>
                  <a:schemeClr val="tx1"/>
                </a:solidFill>
              </a:endParaRPr>
            </a:p>
          </p:txBody>
        </p:sp>
        <p:sp>
          <p:nvSpPr>
            <p:cNvPr id="285" name="Rectangle 10"/>
            <p:cNvSpPr/>
            <p:nvPr/>
          </p:nvSpPr>
          <p:spPr>
            <a:xfrm>
              <a:off x="780626" y="3892965"/>
              <a:ext cx="848848" cy="21261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00" dirty="0">
                  <a:solidFill>
                    <a:schemeClr val="tx1"/>
                  </a:solidFill>
                </a:rPr>
                <a:t>2</a:t>
              </a:r>
              <a:r>
                <a:rPr lang="ko-KR" altLang="en-US" sz="1000" dirty="0">
                  <a:solidFill>
                    <a:schemeClr val="tx1"/>
                  </a:solidFill>
                </a:rPr>
                <a:t>학기 </a:t>
              </a:r>
              <a:r>
                <a:rPr lang="en-US" altLang="ko-KR" sz="1000" dirty="0">
                  <a:solidFill>
                    <a:schemeClr val="tx1"/>
                  </a:solidFill>
                </a:rPr>
                <a:t>(17)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88" name="Rectangle 9"/>
            <p:cNvSpPr/>
            <p:nvPr/>
          </p:nvSpPr>
          <p:spPr>
            <a:xfrm>
              <a:off x="780626" y="2135419"/>
              <a:ext cx="848319" cy="210804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00" dirty="0">
                  <a:solidFill>
                    <a:schemeClr val="tx1"/>
                  </a:solidFill>
                </a:rPr>
                <a:t>1</a:t>
              </a:r>
              <a:r>
                <a:rPr lang="ko-KR" altLang="en-US" sz="1000" dirty="0">
                  <a:solidFill>
                    <a:schemeClr val="tx1"/>
                  </a:solidFill>
                </a:rPr>
                <a:t>학기 </a:t>
              </a:r>
              <a:r>
                <a:rPr lang="en-US" altLang="ko-KR" sz="1000" dirty="0" smtClean="0">
                  <a:solidFill>
                    <a:schemeClr val="tx1"/>
                  </a:solidFill>
                </a:rPr>
                <a:t>(16)</a:t>
              </a:r>
              <a:endParaRPr lang="en-US" altLang="ko-KR" sz="1000" dirty="0">
                <a:solidFill>
                  <a:schemeClr val="tx1"/>
                </a:solidFill>
              </a:endParaRPr>
            </a:p>
          </p:txBody>
        </p:sp>
        <p:sp>
          <p:nvSpPr>
            <p:cNvPr id="289" name="Rectangle 10"/>
            <p:cNvSpPr/>
            <p:nvPr/>
          </p:nvSpPr>
          <p:spPr>
            <a:xfrm>
              <a:off x="780626" y="2700281"/>
              <a:ext cx="848848" cy="21261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00" dirty="0">
                  <a:solidFill>
                    <a:schemeClr val="tx1"/>
                  </a:solidFill>
                </a:rPr>
                <a:t>2</a:t>
              </a:r>
              <a:r>
                <a:rPr lang="ko-KR" altLang="en-US" sz="1000" dirty="0">
                  <a:solidFill>
                    <a:schemeClr val="tx1"/>
                  </a:solidFill>
                </a:rPr>
                <a:t>학기 </a:t>
              </a:r>
              <a:r>
                <a:rPr lang="en-US" altLang="ko-KR" sz="1000" dirty="0">
                  <a:solidFill>
                    <a:schemeClr val="tx1"/>
                  </a:solidFill>
                </a:rPr>
                <a:t>(16)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92" name="Rectangle 9"/>
            <p:cNvSpPr/>
            <p:nvPr/>
          </p:nvSpPr>
          <p:spPr>
            <a:xfrm>
              <a:off x="780626" y="946922"/>
              <a:ext cx="848319" cy="210804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00" dirty="0">
                  <a:solidFill>
                    <a:schemeClr val="tx1"/>
                  </a:solidFill>
                </a:rPr>
                <a:t>1</a:t>
              </a:r>
              <a:r>
                <a:rPr lang="ko-KR" altLang="en-US" sz="1000" dirty="0">
                  <a:solidFill>
                    <a:schemeClr val="tx1"/>
                  </a:solidFill>
                </a:rPr>
                <a:t>학기 </a:t>
              </a:r>
              <a:r>
                <a:rPr lang="en-US" altLang="ko-KR" sz="1000" dirty="0" smtClean="0">
                  <a:solidFill>
                    <a:schemeClr val="tx1"/>
                  </a:solidFill>
                </a:rPr>
                <a:t>(18)</a:t>
              </a:r>
              <a:endParaRPr lang="en-US" altLang="ko-KR" sz="1000" dirty="0">
                <a:solidFill>
                  <a:schemeClr val="tx1"/>
                </a:solidFill>
              </a:endParaRPr>
            </a:p>
          </p:txBody>
        </p:sp>
        <p:sp>
          <p:nvSpPr>
            <p:cNvPr id="294" name="Rectangle 10"/>
            <p:cNvSpPr/>
            <p:nvPr/>
          </p:nvSpPr>
          <p:spPr>
            <a:xfrm>
              <a:off x="780626" y="1488478"/>
              <a:ext cx="848848" cy="21261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00" dirty="0">
                  <a:solidFill>
                    <a:schemeClr val="tx1"/>
                  </a:solidFill>
                </a:rPr>
                <a:t>2</a:t>
              </a:r>
              <a:r>
                <a:rPr lang="ko-KR" altLang="en-US" sz="1000" dirty="0">
                  <a:solidFill>
                    <a:schemeClr val="tx1"/>
                  </a:solidFill>
                </a:rPr>
                <a:t>학기 </a:t>
              </a:r>
              <a:r>
                <a:rPr lang="en-US" altLang="ko-KR" sz="1000" dirty="0">
                  <a:solidFill>
                    <a:schemeClr val="tx1"/>
                  </a:solidFill>
                </a:rPr>
                <a:t>(18)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cxnSp>
          <p:nvCxnSpPr>
            <p:cNvPr id="485" name="직선 연결선 484"/>
            <p:cNvCxnSpPr/>
            <p:nvPr/>
          </p:nvCxnSpPr>
          <p:spPr>
            <a:xfrm>
              <a:off x="780626" y="852239"/>
              <a:ext cx="0" cy="4633190"/>
            </a:xfrm>
            <a:prstGeom prst="line">
              <a:avLst/>
            </a:prstGeom>
            <a:ln w="12700">
              <a:solidFill>
                <a:schemeClr val="tx1">
                  <a:lumMod val="65000"/>
                  <a:lumOff val="35000"/>
                  <a:alpha val="50000"/>
                </a:schemeClr>
              </a:solidFill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육각형 23"/>
            <p:cNvSpPr/>
            <p:nvPr/>
          </p:nvSpPr>
          <p:spPr>
            <a:xfrm>
              <a:off x="2387600" y="264105"/>
              <a:ext cx="4640637" cy="282305"/>
            </a:xfrm>
            <a:prstGeom prst="hexagon">
              <a:avLst>
                <a:gd name="adj" fmla="val 117029"/>
                <a:gd name="vf" fmla="val 115470"/>
              </a:avLst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500" b="1" dirty="0"/>
                <a:t>융합공학과 전공 교과목 이수체계도</a:t>
              </a:r>
            </a:p>
          </p:txBody>
        </p:sp>
        <p:sp>
          <p:nvSpPr>
            <p:cNvPr id="2" name="직사각형 1"/>
            <p:cNvSpPr/>
            <p:nvPr/>
          </p:nvSpPr>
          <p:spPr>
            <a:xfrm>
              <a:off x="3968755" y="224716"/>
              <a:ext cx="6096000" cy="369332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r"/>
              <a:r>
                <a:rPr lang="ko-KR" altLang="en-US" b="1" dirty="0"/>
                <a:t>모듈 </a:t>
              </a:r>
              <a:r>
                <a:rPr lang="en-US" altLang="ko-KR" b="1" dirty="0"/>
                <a:t>#2 : </a:t>
              </a:r>
              <a:r>
                <a:rPr lang="ko-KR" altLang="en-US" b="1" dirty="0"/>
                <a:t>전자융합공학</a:t>
              </a: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91328" y="1308887"/>
              <a:ext cx="84919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000" b="1" dirty="0"/>
                <a:t>1</a:t>
              </a:r>
              <a:r>
                <a:rPr lang="ko-KR" altLang="en-US" sz="1000" b="1" dirty="0"/>
                <a:t>학년</a:t>
              </a:r>
              <a:endParaRPr lang="en-US" sz="1000" b="1" dirty="0"/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66493" y="2467419"/>
              <a:ext cx="84919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000" b="1" dirty="0"/>
                <a:t>2</a:t>
              </a:r>
              <a:r>
                <a:rPr lang="ko-KR" altLang="en-US" sz="1000" b="1" dirty="0"/>
                <a:t>학년</a:t>
              </a:r>
              <a:endParaRPr lang="en-US" sz="1000" b="1" dirty="0"/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53652" y="3625951"/>
              <a:ext cx="84919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000" b="1" dirty="0"/>
                <a:t>3</a:t>
              </a:r>
              <a:r>
                <a:rPr lang="ko-KR" altLang="en-US" sz="1000" b="1" dirty="0"/>
                <a:t>학년</a:t>
              </a:r>
              <a:endParaRPr lang="en-US" sz="1000" b="1" dirty="0"/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72972" y="4798059"/>
              <a:ext cx="84919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000" b="1" dirty="0"/>
                <a:t>4</a:t>
              </a:r>
              <a:r>
                <a:rPr lang="ko-KR" altLang="en-US" sz="1000" b="1" dirty="0"/>
                <a:t>학년</a:t>
              </a:r>
              <a:endParaRPr lang="en-US" sz="1000" b="1" dirty="0"/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388102" y="6064586"/>
              <a:ext cx="95820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1000" b="1" dirty="0"/>
                <a:t>산업분류</a:t>
              </a:r>
              <a:endParaRPr lang="en-US" altLang="ko-KR" sz="1000" b="1" dirty="0"/>
            </a:p>
            <a:p>
              <a:pPr algn="ctr"/>
              <a:r>
                <a:rPr lang="en-US" sz="1000" b="1" dirty="0"/>
                <a:t>[NCS</a:t>
              </a:r>
              <a:r>
                <a:rPr lang="ko-KR" altLang="en-US" sz="1000" b="1" dirty="0"/>
                <a:t>코드</a:t>
              </a:r>
              <a:r>
                <a:rPr lang="en-US" altLang="ko-KR" sz="1000" b="1" dirty="0"/>
                <a:t>]</a:t>
              </a:r>
              <a:endParaRPr lang="en-US" sz="1000" b="1" dirty="0"/>
            </a:p>
          </p:txBody>
        </p:sp>
        <p:cxnSp>
          <p:nvCxnSpPr>
            <p:cNvPr id="17" name="직선 연결선 16"/>
            <p:cNvCxnSpPr/>
            <p:nvPr/>
          </p:nvCxnSpPr>
          <p:spPr>
            <a:xfrm>
              <a:off x="271022" y="832087"/>
              <a:ext cx="10445104" cy="0"/>
            </a:xfrm>
            <a:prstGeom prst="line">
              <a:avLst/>
            </a:prstGeom>
            <a:ln w="28575">
              <a:solidFill>
                <a:schemeClr val="tx1">
                  <a:lumMod val="65000"/>
                  <a:lumOff val="35000"/>
                  <a:alpha val="50000"/>
                </a:schemeClr>
              </a:solidFill>
              <a:prstDash val="soli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직선 연결선 123"/>
            <p:cNvCxnSpPr/>
            <p:nvPr/>
          </p:nvCxnSpPr>
          <p:spPr>
            <a:xfrm>
              <a:off x="271022" y="1995422"/>
              <a:ext cx="10445104" cy="0"/>
            </a:xfrm>
            <a:prstGeom prst="line">
              <a:avLst/>
            </a:prstGeom>
            <a:ln w="28575">
              <a:solidFill>
                <a:schemeClr val="tx1">
                  <a:lumMod val="65000"/>
                  <a:lumOff val="35000"/>
                  <a:alpha val="50000"/>
                </a:schemeClr>
              </a:solidFill>
              <a:prstDash val="soli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직선 연결선 124"/>
            <p:cNvCxnSpPr/>
            <p:nvPr/>
          </p:nvCxnSpPr>
          <p:spPr>
            <a:xfrm>
              <a:off x="271022" y="3158757"/>
              <a:ext cx="10445104" cy="0"/>
            </a:xfrm>
            <a:prstGeom prst="line">
              <a:avLst/>
            </a:prstGeom>
            <a:ln w="28575">
              <a:solidFill>
                <a:schemeClr val="tx1">
                  <a:lumMod val="65000"/>
                  <a:lumOff val="35000"/>
                  <a:alpha val="50000"/>
                </a:schemeClr>
              </a:solidFill>
              <a:prstDash val="soli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직선 연결선 125"/>
            <p:cNvCxnSpPr/>
            <p:nvPr/>
          </p:nvCxnSpPr>
          <p:spPr>
            <a:xfrm>
              <a:off x="271022" y="4322092"/>
              <a:ext cx="10445104" cy="0"/>
            </a:xfrm>
            <a:prstGeom prst="line">
              <a:avLst/>
            </a:prstGeom>
            <a:ln w="28575">
              <a:solidFill>
                <a:schemeClr val="tx1">
                  <a:lumMod val="65000"/>
                  <a:lumOff val="35000"/>
                  <a:alpha val="50000"/>
                </a:schemeClr>
              </a:solidFill>
              <a:prstDash val="soli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직선 연결선 126"/>
            <p:cNvCxnSpPr/>
            <p:nvPr/>
          </p:nvCxnSpPr>
          <p:spPr>
            <a:xfrm>
              <a:off x="271022" y="5485429"/>
              <a:ext cx="10445104" cy="0"/>
            </a:xfrm>
            <a:prstGeom prst="line">
              <a:avLst/>
            </a:prstGeom>
            <a:ln w="28575">
              <a:solidFill>
                <a:schemeClr val="tx1">
                  <a:lumMod val="65000"/>
                  <a:lumOff val="35000"/>
                  <a:alpha val="50000"/>
                </a:schemeClr>
              </a:solidFill>
              <a:prstDash val="soli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직선 연결선 143"/>
            <p:cNvCxnSpPr/>
            <p:nvPr/>
          </p:nvCxnSpPr>
          <p:spPr>
            <a:xfrm>
              <a:off x="1695853" y="826728"/>
              <a:ext cx="0" cy="6217126"/>
            </a:xfrm>
            <a:prstGeom prst="line">
              <a:avLst/>
            </a:prstGeom>
            <a:ln w="12700">
              <a:solidFill>
                <a:schemeClr val="tx1">
                  <a:lumMod val="65000"/>
                  <a:lumOff val="35000"/>
                  <a:alpha val="50000"/>
                </a:schemeClr>
              </a:solidFill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직선 연결선 14"/>
            <p:cNvCxnSpPr/>
            <p:nvPr/>
          </p:nvCxnSpPr>
          <p:spPr>
            <a:xfrm>
              <a:off x="1635424" y="1400216"/>
              <a:ext cx="9075097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직선 연결선 148"/>
            <p:cNvCxnSpPr/>
            <p:nvPr/>
          </p:nvCxnSpPr>
          <p:spPr>
            <a:xfrm>
              <a:off x="1628945" y="2590529"/>
              <a:ext cx="9075097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직선 연결선 149"/>
            <p:cNvCxnSpPr/>
            <p:nvPr/>
          </p:nvCxnSpPr>
          <p:spPr>
            <a:xfrm>
              <a:off x="1628945" y="3773900"/>
              <a:ext cx="9075097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직선 연결선 150"/>
            <p:cNvCxnSpPr/>
            <p:nvPr/>
          </p:nvCxnSpPr>
          <p:spPr>
            <a:xfrm>
              <a:off x="1635424" y="4921169"/>
              <a:ext cx="9075097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8" name="그룹 27"/>
            <p:cNvGrpSpPr/>
            <p:nvPr/>
          </p:nvGrpSpPr>
          <p:grpSpPr>
            <a:xfrm>
              <a:off x="11097922" y="2610124"/>
              <a:ext cx="638684" cy="1604756"/>
              <a:chOff x="10916817" y="2416836"/>
              <a:chExt cx="638684" cy="1604756"/>
            </a:xfrm>
          </p:grpSpPr>
          <p:grpSp>
            <p:nvGrpSpPr>
              <p:cNvPr id="19" name="그룹 18"/>
              <p:cNvGrpSpPr/>
              <p:nvPr/>
            </p:nvGrpSpPr>
            <p:grpSpPr>
              <a:xfrm>
                <a:off x="10958798" y="2416836"/>
                <a:ext cx="518400" cy="96993"/>
                <a:chOff x="7319766" y="6211802"/>
                <a:chExt cx="518400" cy="96993"/>
              </a:xfrm>
            </p:grpSpPr>
            <p:sp>
              <p:nvSpPr>
                <p:cNvPr id="313" name="모서리가 둥근 직사각형 312"/>
                <p:cNvSpPr/>
                <p:nvPr/>
              </p:nvSpPr>
              <p:spPr>
                <a:xfrm>
                  <a:off x="7319766" y="6211802"/>
                  <a:ext cx="180000" cy="72000"/>
                </a:xfrm>
                <a:prstGeom prst="roundRect">
                  <a:avLst/>
                </a:prstGeom>
                <a:solidFill>
                  <a:srgbClr val="FFFF00"/>
                </a:solidFill>
                <a:ln w="15875" cap="flat" cmpd="sng">
                  <a:solidFill>
                    <a:schemeClr val="tx1"/>
                  </a:solidFill>
                  <a:prstDash val="sysDash"/>
                </a:ln>
                <a:effectLst>
                  <a:outerShdw blurRad="40000" dist="23000" dir="5400000" rotWithShape="0">
                    <a:schemeClr val="bg1">
                      <a:lumMod val="50000"/>
                      <a:alpha val="35000"/>
                    </a:scheme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lIns="72000" rIns="0" rtlCol="0" anchor="ctr"/>
                <a:lstStyle/>
                <a:p>
                  <a:pPr algn="ctr"/>
                  <a:endParaRPr lang="en-US" altLang="ko-KR" sz="7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" name="TextBox 2"/>
                <p:cNvSpPr txBox="1"/>
                <p:nvPr/>
              </p:nvSpPr>
              <p:spPr>
                <a:xfrm>
                  <a:off x="7530389" y="6216462"/>
                  <a:ext cx="307777" cy="9233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r>
                    <a:rPr lang="ko-KR" altLang="en-US" sz="600" b="1" dirty="0" smtClean="0"/>
                    <a:t>전공기초</a:t>
                  </a:r>
                  <a:endParaRPr lang="ko-KR" altLang="en-US" sz="600" b="1" dirty="0"/>
                </a:p>
              </p:txBody>
            </p:sp>
          </p:grpSp>
          <p:grpSp>
            <p:nvGrpSpPr>
              <p:cNvPr id="16" name="그룹 15"/>
              <p:cNvGrpSpPr/>
              <p:nvPr/>
            </p:nvGrpSpPr>
            <p:grpSpPr>
              <a:xfrm>
                <a:off x="10952957" y="2779379"/>
                <a:ext cx="524241" cy="310449"/>
                <a:chOff x="7917366" y="6358814"/>
                <a:chExt cx="524241" cy="310449"/>
              </a:xfrm>
            </p:grpSpPr>
            <p:sp>
              <p:nvSpPr>
                <p:cNvPr id="317" name="모서리가 둥근 직사각형 316"/>
                <p:cNvSpPr/>
                <p:nvPr/>
              </p:nvSpPr>
              <p:spPr>
                <a:xfrm>
                  <a:off x="7917366" y="6576930"/>
                  <a:ext cx="180000" cy="72000"/>
                </a:xfrm>
                <a:prstGeom prst="roundRect">
                  <a:avLst/>
                </a:prstGeom>
                <a:noFill/>
                <a:ln w="15875">
                  <a:solidFill>
                    <a:schemeClr val="tx1"/>
                  </a:solidFill>
                </a:ln>
                <a:effectLst>
                  <a:outerShdw blurRad="40000" dist="23000" dir="5400000" rotWithShape="0">
                    <a:schemeClr val="bg1">
                      <a:lumMod val="50000"/>
                      <a:alpha val="35000"/>
                    </a:scheme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lIns="72000" rIns="0" rtlCol="0" anchor="ctr"/>
                <a:lstStyle/>
                <a:p>
                  <a:pPr algn="ctr"/>
                  <a:endParaRPr lang="en-US" altLang="ko-KR" sz="7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70" name="TextBox 469"/>
                <p:cNvSpPr txBox="1"/>
                <p:nvPr/>
              </p:nvSpPr>
              <p:spPr>
                <a:xfrm>
                  <a:off x="8133830" y="6576930"/>
                  <a:ext cx="307777" cy="9233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r>
                    <a:rPr lang="ko-KR" altLang="en-US" sz="600" b="1" dirty="0"/>
                    <a:t>전공심화</a:t>
                  </a:r>
                </a:p>
              </p:txBody>
            </p:sp>
            <p:sp>
              <p:nvSpPr>
                <p:cNvPr id="171" name="모서리가 둥근 직사각형 170"/>
                <p:cNvSpPr/>
                <p:nvPr/>
              </p:nvSpPr>
              <p:spPr>
                <a:xfrm>
                  <a:off x="7917366" y="6358814"/>
                  <a:ext cx="180000" cy="72000"/>
                </a:xfrm>
                <a:prstGeom prst="roundRect">
                  <a:avLst/>
                </a:prstGeom>
                <a:solidFill>
                  <a:srgbClr val="FFC000"/>
                </a:solidFill>
                <a:ln w="15875">
                  <a:solidFill>
                    <a:schemeClr val="tx1"/>
                  </a:solidFill>
                </a:ln>
                <a:effectLst>
                  <a:outerShdw blurRad="40000" dist="23000" dir="5400000" rotWithShape="0">
                    <a:schemeClr val="bg1">
                      <a:lumMod val="50000"/>
                      <a:alpha val="35000"/>
                    </a:scheme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lIns="72000" rIns="0" rtlCol="0" anchor="ctr"/>
                <a:lstStyle/>
                <a:p>
                  <a:pPr algn="ctr"/>
                  <a:endParaRPr lang="en-US" altLang="ko-KR" sz="7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73" name="TextBox 172"/>
                <p:cNvSpPr txBox="1"/>
                <p:nvPr/>
              </p:nvSpPr>
              <p:spPr>
                <a:xfrm>
                  <a:off x="8133830" y="6358814"/>
                  <a:ext cx="307777" cy="9233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r>
                    <a:rPr lang="ko-KR" altLang="en-US" sz="600" b="1" dirty="0" err="1"/>
                    <a:t>전공핵심</a:t>
                  </a:r>
                  <a:endParaRPr lang="ko-KR" altLang="en-US" sz="600" b="1" dirty="0"/>
                </a:p>
              </p:txBody>
            </p:sp>
          </p:grpSp>
          <p:grpSp>
            <p:nvGrpSpPr>
              <p:cNvPr id="14" name="그룹 13"/>
              <p:cNvGrpSpPr/>
              <p:nvPr/>
            </p:nvGrpSpPr>
            <p:grpSpPr>
              <a:xfrm>
                <a:off x="10952957" y="3224675"/>
                <a:ext cx="525600" cy="92333"/>
                <a:chOff x="8349366" y="6576930"/>
                <a:chExt cx="525600" cy="92333"/>
              </a:xfrm>
            </p:grpSpPr>
            <p:sp>
              <p:nvSpPr>
                <p:cNvPr id="319" name="모서리가 둥근 직사각형 318"/>
                <p:cNvSpPr/>
                <p:nvPr/>
              </p:nvSpPr>
              <p:spPr>
                <a:xfrm>
                  <a:off x="8349366" y="6576930"/>
                  <a:ext cx="180000" cy="72000"/>
                </a:xfrm>
                <a:prstGeom prst="roundRect">
                  <a:avLst/>
                </a:prstGeom>
                <a:solidFill>
                  <a:srgbClr val="00B050"/>
                </a:solidFill>
                <a:ln w="38100" cmpd="dbl">
                  <a:solidFill>
                    <a:schemeClr val="tx1"/>
                  </a:solidFill>
                </a:ln>
                <a:effectLst>
                  <a:outerShdw blurRad="40000" dist="23000" dir="5400000" rotWithShape="0">
                    <a:schemeClr val="bg1">
                      <a:lumMod val="50000"/>
                      <a:alpha val="35000"/>
                    </a:scheme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lIns="72000" rIns="0" rtlCol="0" anchor="ctr"/>
                <a:lstStyle/>
                <a:p>
                  <a:pPr algn="ctr"/>
                  <a:endParaRPr lang="en-US" altLang="ko-KR" sz="7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71" name="TextBox 470"/>
                <p:cNvSpPr txBox="1"/>
                <p:nvPr/>
              </p:nvSpPr>
              <p:spPr>
                <a:xfrm>
                  <a:off x="8567189" y="6576930"/>
                  <a:ext cx="307777" cy="9233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r>
                    <a:rPr lang="ko-KR" altLang="en-US" sz="600" b="1" dirty="0"/>
                    <a:t>모듈필수</a:t>
                  </a:r>
                </a:p>
              </p:txBody>
            </p:sp>
          </p:grpSp>
          <p:grpSp>
            <p:nvGrpSpPr>
              <p:cNvPr id="13" name="그룹 12"/>
              <p:cNvGrpSpPr/>
              <p:nvPr/>
            </p:nvGrpSpPr>
            <p:grpSpPr>
              <a:xfrm>
                <a:off x="10952957" y="3437931"/>
                <a:ext cx="602544" cy="92333"/>
                <a:chOff x="8954166" y="6570997"/>
                <a:chExt cx="602544" cy="92333"/>
              </a:xfrm>
            </p:grpSpPr>
            <p:sp>
              <p:nvSpPr>
                <p:cNvPr id="324" name="모서리가 둥근 직사각형 323"/>
                <p:cNvSpPr/>
                <p:nvPr/>
              </p:nvSpPr>
              <p:spPr>
                <a:xfrm>
                  <a:off x="8954166" y="6582113"/>
                  <a:ext cx="180000" cy="72000"/>
                </a:xfrm>
                <a:prstGeom prst="roundRect">
                  <a:avLst/>
                </a:prstGeom>
                <a:solidFill>
                  <a:schemeClr val="tx1"/>
                </a:solidFill>
                <a:ln w="15875">
                  <a:solidFill>
                    <a:schemeClr val="bg1">
                      <a:lumMod val="50000"/>
                    </a:schemeClr>
                  </a:solidFill>
                </a:ln>
                <a:effectLst>
                  <a:outerShdw blurRad="40000" dist="23000" dir="5400000" rotWithShape="0">
                    <a:schemeClr val="bg1">
                      <a:lumMod val="50000"/>
                      <a:alpha val="35000"/>
                    </a:scheme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lIns="72000" rIns="0" rtlCol="0" anchor="ctr"/>
                <a:lstStyle/>
                <a:p>
                  <a:pPr algn="ctr"/>
                  <a:endParaRPr lang="en-US" altLang="ko-KR" sz="700" b="1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473" name="TextBox 472"/>
                <p:cNvSpPr txBox="1"/>
                <p:nvPr/>
              </p:nvSpPr>
              <p:spPr>
                <a:xfrm>
                  <a:off x="9171989" y="6570997"/>
                  <a:ext cx="384721" cy="9233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r>
                    <a:rPr lang="ko-KR" altLang="en-US" sz="600" b="1" dirty="0"/>
                    <a:t>산업체강의</a:t>
                  </a:r>
                </a:p>
              </p:txBody>
            </p:sp>
          </p:grpSp>
          <p:grpSp>
            <p:nvGrpSpPr>
              <p:cNvPr id="21" name="그룹 20"/>
              <p:cNvGrpSpPr/>
              <p:nvPr/>
            </p:nvGrpSpPr>
            <p:grpSpPr>
              <a:xfrm>
                <a:off x="10952957" y="3731589"/>
                <a:ext cx="559526" cy="92333"/>
                <a:chOff x="5832005" y="6351550"/>
                <a:chExt cx="559526" cy="92333"/>
              </a:xfrm>
            </p:grpSpPr>
            <p:cxnSp>
              <p:nvCxnSpPr>
                <p:cNvPr id="148" name="직선 화살표 연결선 147"/>
                <p:cNvCxnSpPr/>
                <p:nvPr/>
              </p:nvCxnSpPr>
              <p:spPr>
                <a:xfrm>
                  <a:off x="5832005" y="6397717"/>
                  <a:ext cx="238210" cy="0"/>
                </a:xfrm>
                <a:prstGeom prst="straightConnector1">
                  <a:avLst/>
                </a:prstGeom>
                <a:ln w="28575">
                  <a:solidFill>
                    <a:srgbClr val="00206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6" name="TextBox 155"/>
                <p:cNvSpPr txBox="1"/>
                <p:nvPr/>
              </p:nvSpPr>
              <p:spPr>
                <a:xfrm>
                  <a:off x="6083754" y="6351550"/>
                  <a:ext cx="307777" cy="9233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r>
                    <a:rPr lang="ko-KR" altLang="en-US" sz="600" b="1" dirty="0"/>
                    <a:t>직접연계</a:t>
                  </a:r>
                </a:p>
              </p:txBody>
            </p:sp>
          </p:grpSp>
          <p:grpSp>
            <p:nvGrpSpPr>
              <p:cNvPr id="20" name="그룹 19"/>
              <p:cNvGrpSpPr/>
              <p:nvPr/>
            </p:nvGrpSpPr>
            <p:grpSpPr>
              <a:xfrm>
                <a:off x="10916817" y="3929259"/>
                <a:ext cx="599509" cy="92333"/>
                <a:chOff x="6479537" y="6358537"/>
                <a:chExt cx="599509" cy="92333"/>
              </a:xfrm>
            </p:grpSpPr>
            <p:cxnSp>
              <p:nvCxnSpPr>
                <p:cNvPr id="152" name="직선 화살표 연결선 151"/>
                <p:cNvCxnSpPr/>
                <p:nvPr/>
              </p:nvCxnSpPr>
              <p:spPr>
                <a:xfrm>
                  <a:off x="6479537" y="6412270"/>
                  <a:ext cx="289260" cy="0"/>
                </a:xfrm>
                <a:prstGeom prst="straightConnector1">
                  <a:avLst/>
                </a:prstGeom>
                <a:ln w="12700">
                  <a:solidFill>
                    <a:srgbClr val="C00000"/>
                  </a:solidFill>
                  <a:prstDash val="sysDot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7" name="TextBox 156"/>
                <p:cNvSpPr txBox="1"/>
                <p:nvPr/>
              </p:nvSpPr>
              <p:spPr>
                <a:xfrm>
                  <a:off x="6771269" y="6358537"/>
                  <a:ext cx="307777" cy="9233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r>
                    <a:rPr lang="ko-KR" altLang="en-US" sz="600" b="1" dirty="0"/>
                    <a:t>간접연계</a:t>
                  </a:r>
                </a:p>
              </p:txBody>
            </p:sp>
          </p:grpSp>
        </p:grpSp>
        <p:sp>
          <p:nvSpPr>
            <p:cNvPr id="23" name="직사각형 22"/>
            <p:cNvSpPr/>
            <p:nvPr/>
          </p:nvSpPr>
          <p:spPr>
            <a:xfrm>
              <a:off x="1828410" y="6036733"/>
              <a:ext cx="768159" cy="369332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 algn="ctr"/>
              <a:r>
                <a:rPr lang="ko-KR" altLang="en-US" sz="900" dirty="0">
                  <a:solidFill>
                    <a:srgbClr val="000000"/>
                  </a:solidFill>
                  <a:latin typeface="맑은 고딕" panose="020B0503020000020004" pitchFamily="50" charset="-127"/>
                </a:rPr>
                <a:t>반도체개발</a:t>
              </a:r>
              <a:endParaRPr lang="en-US" altLang="ko-KR" sz="900" dirty="0">
                <a:solidFill>
                  <a:srgbClr val="000000"/>
                </a:solidFill>
                <a:latin typeface="맑은 고딕" panose="020B0503020000020004" pitchFamily="50" charset="-127"/>
              </a:endParaRPr>
            </a:p>
            <a:p>
              <a:pPr algn="ctr"/>
              <a:r>
                <a:rPr lang="en-US" altLang="ko-KR" sz="900" dirty="0">
                  <a:solidFill>
                    <a:srgbClr val="000000"/>
                  </a:solidFill>
                  <a:latin typeface="맑은 고딕" panose="020B0503020000020004" pitchFamily="50" charset="-127"/>
                </a:rPr>
                <a:t>[</a:t>
              </a:r>
              <a:r>
                <a:rPr lang="en-US" altLang="ko-KR" sz="900" dirty="0"/>
                <a:t>19030601]</a:t>
              </a:r>
              <a:endParaRPr lang="ko-KR" altLang="en-US" sz="900" dirty="0"/>
            </a:p>
          </p:txBody>
        </p:sp>
        <p:sp>
          <p:nvSpPr>
            <p:cNvPr id="25" name="직사각형 24"/>
            <p:cNvSpPr/>
            <p:nvPr/>
          </p:nvSpPr>
          <p:spPr>
            <a:xfrm>
              <a:off x="2706534" y="6036733"/>
              <a:ext cx="768159" cy="369332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 algn="ctr"/>
              <a:r>
                <a:rPr lang="ko-KR" altLang="en-US" sz="900" dirty="0">
                  <a:solidFill>
                    <a:srgbClr val="000000"/>
                  </a:solidFill>
                  <a:latin typeface="맑은 고딕" panose="020B0503020000020004" pitchFamily="50" charset="-127"/>
                </a:rPr>
                <a:t>반도체제조</a:t>
              </a:r>
              <a:endParaRPr lang="en-US" altLang="ko-KR" sz="900" dirty="0">
                <a:solidFill>
                  <a:srgbClr val="000000"/>
                </a:solidFill>
                <a:latin typeface="맑은 고딕" panose="020B0503020000020004" pitchFamily="50" charset="-127"/>
              </a:endParaRPr>
            </a:p>
            <a:p>
              <a:pPr algn="ctr"/>
              <a:r>
                <a:rPr lang="en-US" altLang="ko-KR" sz="900" dirty="0">
                  <a:solidFill>
                    <a:srgbClr val="000000"/>
                  </a:solidFill>
                  <a:latin typeface="맑은 고딕" panose="020B0503020000020004" pitchFamily="50" charset="-127"/>
                </a:rPr>
                <a:t>[19030602]</a:t>
              </a:r>
              <a:endParaRPr lang="ko-KR" altLang="en-US" sz="900" dirty="0">
                <a:solidFill>
                  <a:srgbClr val="000000"/>
                </a:solidFill>
                <a:latin typeface="맑은 고딕" panose="020B0503020000020004" pitchFamily="50" charset="-127"/>
              </a:endParaRPr>
            </a:p>
          </p:txBody>
        </p:sp>
        <p:sp>
          <p:nvSpPr>
            <p:cNvPr id="158" name="직사각형 157"/>
            <p:cNvSpPr/>
            <p:nvPr/>
          </p:nvSpPr>
          <p:spPr>
            <a:xfrm>
              <a:off x="3584658" y="6041984"/>
              <a:ext cx="768159" cy="369332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 algn="ctr"/>
              <a:r>
                <a:rPr lang="ko-KR" altLang="en-US" sz="900" dirty="0">
                  <a:solidFill>
                    <a:srgbClr val="000000"/>
                  </a:solidFill>
                  <a:latin typeface="맑은 고딕" panose="020B0503020000020004" pitchFamily="50" charset="-127"/>
                </a:rPr>
                <a:t>반도체장비</a:t>
              </a:r>
              <a:endParaRPr lang="en-US" altLang="ko-KR" sz="900" dirty="0">
                <a:solidFill>
                  <a:srgbClr val="000000"/>
                </a:solidFill>
                <a:latin typeface="맑은 고딕" panose="020B0503020000020004" pitchFamily="50" charset="-127"/>
              </a:endParaRPr>
            </a:p>
            <a:p>
              <a:pPr algn="ctr"/>
              <a:r>
                <a:rPr lang="en-US" altLang="ko-KR" sz="900" dirty="0">
                  <a:solidFill>
                    <a:srgbClr val="000000"/>
                  </a:solidFill>
                  <a:latin typeface="맑은 고딕" panose="020B0503020000020004" pitchFamily="50" charset="-127"/>
                </a:rPr>
                <a:t>[19030603]</a:t>
              </a:r>
              <a:endParaRPr lang="ko-KR" altLang="en-US" sz="900" dirty="0">
                <a:solidFill>
                  <a:srgbClr val="000000"/>
                </a:solidFill>
                <a:latin typeface="맑은 고딕" panose="020B0503020000020004" pitchFamily="50" charset="-127"/>
              </a:endParaRPr>
            </a:p>
          </p:txBody>
        </p:sp>
        <p:sp>
          <p:nvSpPr>
            <p:cNvPr id="172" name="직사각형 171"/>
            <p:cNvSpPr/>
            <p:nvPr/>
          </p:nvSpPr>
          <p:spPr>
            <a:xfrm>
              <a:off x="4462782" y="6036733"/>
              <a:ext cx="1342035" cy="369332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 algn="ctr"/>
              <a:r>
                <a:rPr lang="ko-KR" altLang="en-US" sz="900" dirty="0"/>
                <a:t>전자응용기기</a:t>
              </a:r>
              <a:r>
                <a:rPr lang="en-US" altLang="ko-KR" sz="900" dirty="0"/>
                <a:t>HW</a:t>
              </a:r>
              <a:r>
                <a:rPr lang="ko-KR" altLang="en-US" sz="900" dirty="0"/>
                <a:t>개발</a:t>
              </a:r>
              <a:endParaRPr lang="en-US" altLang="ko-KR" sz="900" dirty="0"/>
            </a:p>
            <a:p>
              <a:pPr algn="ctr"/>
              <a:r>
                <a:rPr lang="en-US" altLang="ko-KR" sz="900" dirty="0"/>
                <a:t>[19030401]</a:t>
              </a:r>
              <a:endParaRPr lang="ko-KR" altLang="en-US" sz="900" dirty="0">
                <a:solidFill>
                  <a:srgbClr val="000000"/>
                </a:solidFill>
                <a:latin typeface="맑은 고딕" panose="020B0503020000020004" pitchFamily="50" charset="-127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932868" y="6036720"/>
              <a:ext cx="2725688" cy="55399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ko-KR" altLang="en-US" sz="1000" dirty="0"/>
                <a:t>전공모듈 목표 </a:t>
              </a:r>
              <a:r>
                <a:rPr lang="en-US" altLang="ko-KR" sz="1000" dirty="0"/>
                <a:t>: </a:t>
              </a:r>
              <a:r>
                <a:rPr lang="ko-KR" altLang="en-US" sz="1000" dirty="0"/>
                <a:t>전자 및 반도체에 대한 기본 소양을 융합하여</a:t>
              </a:r>
              <a:r>
                <a:rPr lang="en-US" altLang="ko-KR" sz="1000" dirty="0"/>
                <a:t> </a:t>
              </a:r>
              <a:r>
                <a:rPr lang="ko-KR" altLang="en-US" sz="1000" dirty="0"/>
                <a:t>전자 기기 및 반도체를 설계 </a:t>
              </a:r>
              <a:r>
                <a:rPr lang="en-US" altLang="ko-KR" sz="1000" dirty="0"/>
                <a:t>,</a:t>
              </a:r>
              <a:r>
                <a:rPr lang="ko-KR" altLang="en-US" sz="1000" dirty="0" err="1"/>
                <a:t>관리할수</a:t>
              </a:r>
              <a:r>
                <a:rPr lang="ko-KR" altLang="en-US" sz="1000" dirty="0"/>
                <a:t> 있는 기술자를 양성함</a:t>
              </a:r>
            </a:p>
          </p:txBody>
        </p:sp>
        <p:sp>
          <p:nvSpPr>
            <p:cNvPr id="81" name="오른쪽 화살표 80"/>
            <p:cNvSpPr/>
            <p:nvPr/>
          </p:nvSpPr>
          <p:spPr>
            <a:xfrm rot="10800000">
              <a:off x="3427574" y="3258348"/>
              <a:ext cx="931581" cy="222164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4" name="직사각형 173"/>
            <p:cNvSpPr/>
            <p:nvPr/>
          </p:nvSpPr>
          <p:spPr>
            <a:xfrm>
              <a:off x="1828410" y="5630626"/>
              <a:ext cx="5493271" cy="230832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ko-KR" altLang="en-US" sz="900" dirty="0"/>
                <a:t>반도체제조기술자</a:t>
              </a:r>
              <a:r>
                <a:rPr lang="en-US" altLang="ko-KR" sz="900" dirty="0"/>
                <a:t>, </a:t>
              </a:r>
              <a:r>
                <a:rPr lang="ko-KR" altLang="en-US" sz="900" dirty="0"/>
                <a:t>반도체공정기술연구원</a:t>
              </a:r>
              <a:r>
                <a:rPr lang="en-US" altLang="ko-KR" sz="900" dirty="0"/>
                <a:t>, </a:t>
              </a:r>
              <a:r>
                <a:rPr lang="ko-KR" altLang="en-US" sz="900" dirty="0"/>
                <a:t>반도체검사기술자</a:t>
              </a:r>
              <a:r>
                <a:rPr lang="en-US" altLang="ko-KR" sz="900" dirty="0"/>
                <a:t>, </a:t>
              </a:r>
              <a:r>
                <a:rPr lang="ko-KR" altLang="en-US" sz="900" dirty="0"/>
                <a:t>전기기술공학자</a:t>
              </a:r>
              <a:r>
                <a:rPr lang="en-US" altLang="ko-KR" sz="900" dirty="0"/>
                <a:t>, </a:t>
              </a:r>
              <a:r>
                <a:rPr lang="ko-KR" altLang="en-US" sz="900" dirty="0"/>
                <a:t>전자공학기술자</a:t>
              </a:r>
            </a:p>
          </p:txBody>
        </p:sp>
        <p:sp>
          <p:nvSpPr>
            <p:cNvPr id="177" name="TextBox 176"/>
            <p:cNvSpPr txBox="1"/>
            <p:nvPr/>
          </p:nvSpPr>
          <p:spPr>
            <a:xfrm>
              <a:off x="388102" y="5604185"/>
              <a:ext cx="95820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1000" b="1" dirty="0"/>
                <a:t>진출전문직업</a:t>
              </a:r>
              <a:endParaRPr lang="en-US" sz="1000" b="1" dirty="0"/>
            </a:p>
          </p:txBody>
        </p:sp>
      </p:grpSp>
      <p:sp>
        <p:nvSpPr>
          <p:cNvPr id="147" name="모서리가 둥근 직사각형 146"/>
          <p:cNvSpPr/>
          <p:nvPr/>
        </p:nvSpPr>
        <p:spPr>
          <a:xfrm>
            <a:off x="11136834" y="2784239"/>
            <a:ext cx="180000" cy="72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  <a:prstDash val="sysDot"/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endParaRPr lang="en-US" altLang="ko-KR" sz="700" b="1" dirty="0">
              <a:solidFill>
                <a:schemeClr val="tx1"/>
              </a:solidFill>
            </a:endParaRPr>
          </a:p>
        </p:txBody>
      </p:sp>
      <p:sp>
        <p:nvSpPr>
          <p:cNvPr id="178" name="TextBox 177"/>
          <p:cNvSpPr txBox="1"/>
          <p:nvPr/>
        </p:nvSpPr>
        <p:spPr>
          <a:xfrm>
            <a:off x="11353298" y="2784239"/>
            <a:ext cx="516167" cy="9233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ko-KR" altLang="en-US" sz="600" b="1" dirty="0" err="1"/>
              <a:t>전공핵심</a:t>
            </a:r>
            <a:r>
              <a:rPr lang="en-US" altLang="ko-KR" sz="600" b="1" dirty="0"/>
              <a:t>(</a:t>
            </a:r>
            <a:r>
              <a:rPr lang="ko-KR" altLang="en-US" sz="600" b="1" dirty="0"/>
              <a:t>필수</a:t>
            </a:r>
            <a:r>
              <a:rPr lang="en-US" altLang="ko-KR" sz="600" b="1" dirty="0"/>
              <a:t>)</a:t>
            </a:r>
            <a:endParaRPr lang="ko-KR" altLang="en-US" sz="600" b="1" dirty="0"/>
          </a:p>
        </p:txBody>
      </p:sp>
      <p:sp>
        <p:nvSpPr>
          <p:cNvPr id="181" name="모서리가 둥근 직사각형 417"/>
          <p:cNvSpPr/>
          <p:nvPr/>
        </p:nvSpPr>
        <p:spPr>
          <a:xfrm>
            <a:off x="5114914" y="931325"/>
            <a:ext cx="792000" cy="270000"/>
          </a:xfrm>
          <a:prstGeom prst="roundRect">
            <a:avLst/>
          </a:prstGeom>
          <a:solidFill>
            <a:srgbClr val="FFFF00"/>
          </a:solidFill>
          <a:ln w="15875" cap="flat" cmpd="sng">
            <a:solidFill>
              <a:schemeClr val="tx1"/>
            </a:solidFill>
            <a:prstDash val="sysDash"/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선형대수학 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192" name="모서리가 둥근 직사각형 191"/>
          <p:cNvSpPr/>
          <p:nvPr/>
        </p:nvSpPr>
        <p:spPr>
          <a:xfrm>
            <a:off x="5940976" y="1496040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spc="-20" dirty="0">
                <a:solidFill>
                  <a:schemeClr val="tx1"/>
                </a:solidFill>
              </a:rPr>
              <a:t>공학일반수학</a:t>
            </a:r>
            <a:endParaRPr lang="en-US" altLang="ko-KR" sz="700" b="1" spc="-20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198" name="모서리가 둥근 직사각형 197"/>
          <p:cNvSpPr/>
          <p:nvPr/>
        </p:nvSpPr>
        <p:spPr>
          <a:xfrm>
            <a:off x="4288852" y="2083805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공학수학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199" name="모서리가 둥근 직사각형 198"/>
          <p:cNvSpPr/>
          <p:nvPr/>
        </p:nvSpPr>
        <p:spPr>
          <a:xfrm>
            <a:off x="5940976" y="931325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spc="-20" dirty="0">
                <a:solidFill>
                  <a:schemeClr val="tx1"/>
                </a:solidFill>
              </a:rPr>
              <a:t>공학기초수학</a:t>
            </a:r>
            <a:endParaRPr lang="en-US" altLang="ko-KR" sz="700" b="1" spc="-20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210" name="모서리가 둥근 직사각형 209"/>
          <p:cNvSpPr/>
          <p:nvPr/>
        </p:nvSpPr>
        <p:spPr>
          <a:xfrm>
            <a:off x="4376838" y="2663774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디지털논리설계 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216" name="모서리가 둥근 직사각형 215"/>
          <p:cNvSpPr/>
          <p:nvPr/>
        </p:nvSpPr>
        <p:spPr>
          <a:xfrm>
            <a:off x="4376838" y="3252192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논리설계응용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cxnSp>
        <p:nvCxnSpPr>
          <p:cNvPr id="260" name="직선 화살표 연결선 259"/>
          <p:cNvCxnSpPr>
            <a:stCxn id="210" idx="2"/>
            <a:endCxn id="216" idx="0"/>
          </p:cNvCxnSpPr>
          <p:nvPr/>
        </p:nvCxnSpPr>
        <p:spPr>
          <a:xfrm>
            <a:off x="4772838" y="2933774"/>
            <a:ext cx="0" cy="318418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4" name="모서리가 둥근 직사각형 263"/>
          <p:cNvSpPr/>
          <p:nvPr/>
        </p:nvSpPr>
        <p:spPr>
          <a:xfrm>
            <a:off x="6082785" y="3252192"/>
            <a:ext cx="792000" cy="270000"/>
          </a:xfrm>
          <a:prstGeom prst="roundRect">
            <a:avLst/>
          </a:prstGeom>
          <a:solidFill>
            <a:srgbClr val="FFC000"/>
          </a:solidFill>
          <a:ln w="28575">
            <a:solidFill>
              <a:schemeClr val="tx1"/>
            </a:solidFill>
            <a:prstDash val="sysDot"/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>
                <a:solidFill>
                  <a:schemeClr val="tx1"/>
                </a:solidFill>
              </a:rPr>
              <a:t>융합캡스톤설계</a:t>
            </a:r>
            <a:r>
              <a:rPr lang="en-US" altLang="ko-KR" sz="700" b="1" dirty="0">
                <a:solidFill>
                  <a:schemeClr val="tx1"/>
                </a:solidFill>
              </a:rPr>
              <a:t>1</a:t>
            </a: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(1)</a:t>
            </a:r>
          </a:p>
        </p:txBody>
      </p:sp>
      <p:sp>
        <p:nvSpPr>
          <p:cNvPr id="265" name="모서리가 둥근 직사각형 264"/>
          <p:cNvSpPr/>
          <p:nvPr/>
        </p:nvSpPr>
        <p:spPr>
          <a:xfrm>
            <a:off x="6082785" y="2083805"/>
            <a:ext cx="792000" cy="270000"/>
          </a:xfrm>
          <a:prstGeom prst="roundRect">
            <a:avLst/>
          </a:prstGeom>
          <a:solidFill>
            <a:srgbClr val="FFC000"/>
          </a:solidFill>
          <a:ln w="28575">
            <a:solidFill>
              <a:schemeClr val="tx1"/>
            </a:solidFill>
            <a:prstDash val="sysDot"/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>
                <a:solidFill>
                  <a:schemeClr val="tx1"/>
                </a:solidFill>
              </a:rPr>
              <a:t>융합캡스톤기초</a:t>
            </a:r>
            <a:r>
              <a:rPr lang="en-US" altLang="ko-KR" sz="700" b="1" dirty="0">
                <a:solidFill>
                  <a:schemeClr val="tx1"/>
                </a:solidFill>
              </a:rPr>
              <a:t>(1)</a:t>
            </a:r>
          </a:p>
        </p:txBody>
      </p:sp>
      <p:sp>
        <p:nvSpPr>
          <p:cNvPr id="267" name="모서리가 둥근 직사각형 266"/>
          <p:cNvSpPr/>
          <p:nvPr/>
        </p:nvSpPr>
        <p:spPr>
          <a:xfrm>
            <a:off x="6082785" y="2663774"/>
            <a:ext cx="792000" cy="270000"/>
          </a:xfrm>
          <a:prstGeom prst="roundRect">
            <a:avLst/>
          </a:prstGeom>
          <a:solidFill>
            <a:srgbClr val="FFC000"/>
          </a:solidFill>
          <a:ln w="28575">
            <a:solidFill>
              <a:schemeClr val="tx1"/>
            </a:solidFill>
            <a:prstDash val="sysDot"/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>
                <a:solidFill>
                  <a:schemeClr val="tx1"/>
                </a:solidFill>
              </a:rPr>
              <a:t>융합캡스톤입문</a:t>
            </a:r>
            <a:r>
              <a:rPr lang="en-US" altLang="ko-KR" sz="700" b="1" dirty="0">
                <a:solidFill>
                  <a:schemeClr val="tx1"/>
                </a:solidFill>
              </a:rPr>
              <a:t>(1)</a:t>
            </a:r>
          </a:p>
        </p:txBody>
      </p:sp>
      <p:sp>
        <p:nvSpPr>
          <p:cNvPr id="268" name="모서리가 둥근 직사각형 267"/>
          <p:cNvSpPr/>
          <p:nvPr/>
        </p:nvSpPr>
        <p:spPr>
          <a:xfrm>
            <a:off x="6082785" y="3832808"/>
            <a:ext cx="792000" cy="270000"/>
          </a:xfrm>
          <a:prstGeom prst="roundRect">
            <a:avLst/>
          </a:prstGeom>
          <a:solidFill>
            <a:srgbClr val="FFC000"/>
          </a:solidFill>
          <a:ln w="28575">
            <a:solidFill>
              <a:schemeClr val="tx1"/>
            </a:solidFill>
            <a:prstDash val="sysDot"/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>
                <a:solidFill>
                  <a:schemeClr val="tx1"/>
                </a:solidFill>
              </a:rPr>
              <a:t>융합캡스톤설계</a:t>
            </a:r>
            <a:r>
              <a:rPr lang="en-US" altLang="ko-KR" sz="700" b="1" dirty="0">
                <a:solidFill>
                  <a:schemeClr val="tx1"/>
                </a:solidFill>
              </a:rPr>
              <a:t>2</a:t>
            </a: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(1)</a:t>
            </a:r>
          </a:p>
        </p:txBody>
      </p:sp>
      <p:cxnSp>
        <p:nvCxnSpPr>
          <p:cNvPr id="362" name="직선 화살표 연결선 279"/>
          <p:cNvCxnSpPr>
            <a:stCxn id="267" idx="2"/>
            <a:endCxn id="264" idx="0"/>
          </p:cNvCxnSpPr>
          <p:nvPr/>
        </p:nvCxnSpPr>
        <p:spPr>
          <a:xfrm>
            <a:off x="6478785" y="2933774"/>
            <a:ext cx="0" cy="318418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7" name="직선 화살표 연결선 279"/>
          <p:cNvCxnSpPr>
            <a:stCxn id="264" idx="2"/>
            <a:endCxn id="268" idx="0"/>
          </p:cNvCxnSpPr>
          <p:nvPr/>
        </p:nvCxnSpPr>
        <p:spPr>
          <a:xfrm>
            <a:off x="6478785" y="3522192"/>
            <a:ext cx="0" cy="310616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1" name="직선 화살표 연결선 279"/>
          <p:cNvCxnSpPr>
            <a:stCxn id="268" idx="2"/>
          </p:cNvCxnSpPr>
          <p:nvPr/>
        </p:nvCxnSpPr>
        <p:spPr>
          <a:xfrm>
            <a:off x="6478785" y="4102808"/>
            <a:ext cx="0" cy="304598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5" name="직선 화살표 연결선 279"/>
          <p:cNvCxnSpPr/>
          <p:nvPr/>
        </p:nvCxnSpPr>
        <p:spPr>
          <a:xfrm>
            <a:off x="6478785" y="4677406"/>
            <a:ext cx="0" cy="309275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8" name="직선 화살표 연결선 279"/>
          <p:cNvCxnSpPr>
            <a:stCxn id="265" idx="2"/>
            <a:endCxn id="267" idx="0"/>
          </p:cNvCxnSpPr>
          <p:nvPr/>
        </p:nvCxnSpPr>
        <p:spPr>
          <a:xfrm>
            <a:off x="6478785" y="2353805"/>
            <a:ext cx="0" cy="309969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3" name="오른쪽 화살표 402"/>
          <p:cNvSpPr/>
          <p:nvPr/>
        </p:nvSpPr>
        <p:spPr>
          <a:xfrm rot="10800000">
            <a:off x="3424326" y="3828039"/>
            <a:ext cx="2651187" cy="229485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40" name="모서리가 둥근 직사각형 139"/>
          <p:cNvSpPr/>
          <p:nvPr/>
        </p:nvSpPr>
        <p:spPr>
          <a:xfrm>
            <a:off x="1768264" y="2083805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>
                <a:solidFill>
                  <a:schemeClr val="tx1"/>
                </a:solidFill>
              </a:rPr>
              <a:t>정전기학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141" name="모서리가 둥근 직사각형 427"/>
          <p:cNvSpPr/>
          <p:nvPr/>
        </p:nvSpPr>
        <p:spPr>
          <a:xfrm>
            <a:off x="3453141" y="2083805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회로이론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143" name="모서리가 둥근 직사각형 142"/>
          <p:cNvSpPr/>
          <p:nvPr/>
        </p:nvSpPr>
        <p:spPr>
          <a:xfrm>
            <a:off x="2603158" y="2663774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전자회로해석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146" name="모서리가 둥근 직사각형 145"/>
          <p:cNvSpPr/>
          <p:nvPr/>
        </p:nvSpPr>
        <p:spPr>
          <a:xfrm>
            <a:off x="3453141" y="2663774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전기회로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153" name="모서리가 둥근 직사각형 152"/>
          <p:cNvSpPr/>
          <p:nvPr/>
        </p:nvSpPr>
        <p:spPr>
          <a:xfrm>
            <a:off x="1768264" y="2663774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>
                <a:solidFill>
                  <a:schemeClr val="tx1"/>
                </a:solidFill>
              </a:rPr>
              <a:t>정자기학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162" name="모서리가 둥근 직사각형 161"/>
          <p:cNvSpPr/>
          <p:nvPr/>
        </p:nvSpPr>
        <p:spPr>
          <a:xfrm>
            <a:off x="1768264" y="3832808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>
                <a:solidFill>
                  <a:schemeClr val="tx1"/>
                </a:solidFill>
              </a:rPr>
              <a:t>신호와시스템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cxnSp>
        <p:nvCxnSpPr>
          <p:cNvPr id="224" name="직선 화살표 연결선 279"/>
          <p:cNvCxnSpPr>
            <a:stCxn id="140" idx="2"/>
            <a:endCxn id="153" idx="0"/>
          </p:cNvCxnSpPr>
          <p:nvPr/>
        </p:nvCxnSpPr>
        <p:spPr>
          <a:xfrm>
            <a:off x="2164264" y="2353805"/>
            <a:ext cx="0" cy="309969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직선 화살표 연결선 279"/>
          <p:cNvCxnSpPr>
            <a:stCxn id="153" idx="2"/>
          </p:cNvCxnSpPr>
          <p:nvPr/>
        </p:nvCxnSpPr>
        <p:spPr>
          <a:xfrm>
            <a:off x="2164264" y="2933774"/>
            <a:ext cx="1729" cy="309969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직선 화살표 연결선 279"/>
          <p:cNvCxnSpPr>
            <a:endCxn id="342" idx="0"/>
          </p:cNvCxnSpPr>
          <p:nvPr/>
        </p:nvCxnSpPr>
        <p:spPr>
          <a:xfrm>
            <a:off x="2165993" y="3513743"/>
            <a:ext cx="833165" cy="319065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직선 화살표 연결선 279"/>
          <p:cNvCxnSpPr>
            <a:stCxn id="141" idx="2"/>
            <a:endCxn id="146" idx="0"/>
          </p:cNvCxnSpPr>
          <p:nvPr/>
        </p:nvCxnSpPr>
        <p:spPr>
          <a:xfrm>
            <a:off x="3849141" y="2353805"/>
            <a:ext cx="0" cy="309969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직선 화살표 연결선 279"/>
          <p:cNvCxnSpPr>
            <a:stCxn id="141" idx="2"/>
            <a:endCxn id="143" idx="0"/>
          </p:cNvCxnSpPr>
          <p:nvPr/>
        </p:nvCxnSpPr>
        <p:spPr>
          <a:xfrm flipH="1">
            <a:off x="2999158" y="2353805"/>
            <a:ext cx="849983" cy="309969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직선 화살표 연결선 279"/>
          <p:cNvCxnSpPr>
            <a:stCxn id="143" idx="2"/>
            <a:endCxn id="384" idx="0"/>
          </p:cNvCxnSpPr>
          <p:nvPr/>
        </p:nvCxnSpPr>
        <p:spPr>
          <a:xfrm>
            <a:off x="2999158" y="2933774"/>
            <a:ext cx="0" cy="318418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직선 화살표 연결선 279"/>
          <p:cNvCxnSpPr>
            <a:stCxn id="146" idx="2"/>
            <a:endCxn id="384" idx="0"/>
          </p:cNvCxnSpPr>
          <p:nvPr/>
        </p:nvCxnSpPr>
        <p:spPr>
          <a:xfrm flipH="1">
            <a:off x="2999158" y="2933774"/>
            <a:ext cx="849983" cy="318418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직선 화살표 연결선 279"/>
          <p:cNvCxnSpPr>
            <a:endCxn id="342" idx="0"/>
          </p:cNvCxnSpPr>
          <p:nvPr/>
        </p:nvCxnSpPr>
        <p:spPr>
          <a:xfrm flipH="1">
            <a:off x="2999158" y="3513743"/>
            <a:ext cx="8409" cy="319065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직선 화살표 연결선 279"/>
          <p:cNvCxnSpPr>
            <a:stCxn id="162" idx="2"/>
          </p:cNvCxnSpPr>
          <p:nvPr/>
        </p:nvCxnSpPr>
        <p:spPr>
          <a:xfrm flipH="1">
            <a:off x="2157680" y="4102808"/>
            <a:ext cx="6584" cy="304598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직선 화살표 연결선 279"/>
          <p:cNvCxnSpPr>
            <a:endCxn id="140" idx="0"/>
          </p:cNvCxnSpPr>
          <p:nvPr/>
        </p:nvCxnSpPr>
        <p:spPr>
          <a:xfrm flipH="1">
            <a:off x="2164264" y="1773836"/>
            <a:ext cx="1729" cy="309969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직선 화살표 연결선 279"/>
          <p:cNvCxnSpPr>
            <a:endCxn id="141" idx="0"/>
          </p:cNvCxnSpPr>
          <p:nvPr/>
        </p:nvCxnSpPr>
        <p:spPr>
          <a:xfrm>
            <a:off x="2165993" y="1773836"/>
            <a:ext cx="1683148" cy="309969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직선 화살표 연결선 279"/>
          <p:cNvCxnSpPr/>
          <p:nvPr/>
        </p:nvCxnSpPr>
        <p:spPr>
          <a:xfrm>
            <a:off x="4684852" y="1193867"/>
            <a:ext cx="0" cy="309969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직선 화살표 연결선 279"/>
          <p:cNvCxnSpPr>
            <a:stCxn id="181" idx="2"/>
          </p:cNvCxnSpPr>
          <p:nvPr/>
        </p:nvCxnSpPr>
        <p:spPr>
          <a:xfrm>
            <a:off x="5510914" y="1201325"/>
            <a:ext cx="0" cy="302511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직선 화살표 연결선 279"/>
          <p:cNvCxnSpPr>
            <a:stCxn id="199" idx="2"/>
            <a:endCxn id="192" idx="0"/>
          </p:cNvCxnSpPr>
          <p:nvPr/>
        </p:nvCxnSpPr>
        <p:spPr>
          <a:xfrm>
            <a:off x="6336976" y="1201325"/>
            <a:ext cx="0" cy="294715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직선 화살표 연결선 279"/>
          <p:cNvCxnSpPr>
            <a:stCxn id="192" idx="2"/>
            <a:endCxn id="198" idx="0"/>
          </p:cNvCxnSpPr>
          <p:nvPr/>
        </p:nvCxnSpPr>
        <p:spPr>
          <a:xfrm flipH="1">
            <a:off x="4684852" y="1766040"/>
            <a:ext cx="1652124" cy="317765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직선 화살표 연결선 208"/>
          <p:cNvCxnSpPr>
            <a:endCxn id="198" idx="0"/>
          </p:cNvCxnSpPr>
          <p:nvPr/>
        </p:nvCxnSpPr>
        <p:spPr>
          <a:xfrm>
            <a:off x="4684852" y="1773836"/>
            <a:ext cx="0" cy="309969"/>
          </a:xfrm>
          <a:prstGeom prst="straightConnector1">
            <a:avLst/>
          </a:prstGeom>
          <a:ln w="12700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직선 화살표 연결선 208"/>
          <p:cNvCxnSpPr>
            <a:endCxn id="198" idx="0"/>
          </p:cNvCxnSpPr>
          <p:nvPr/>
        </p:nvCxnSpPr>
        <p:spPr>
          <a:xfrm flipH="1">
            <a:off x="4684852" y="1773836"/>
            <a:ext cx="826062" cy="309969"/>
          </a:xfrm>
          <a:prstGeom prst="straightConnector1">
            <a:avLst/>
          </a:prstGeom>
          <a:ln w="12700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5" name="직선 화살표 연결선 208"/>
          <p:cNvCxnSpPr>
            <a:stCxn id="342" idx="2"/>
            <a:endCxn id="373" idx="0"/>
          </p:cNvCxnSpPr>
          <p:nvPr/>
        </p:nvCxnSpPr>
        <p:spPr>
          <a:xfrm>
            <a:off x="2999158" y="4102808"/>
            <a:ext cx="0" cy="894760"/>
          </a:xfrm>
          <a:prstGeom prst="straightConnector1">
            <a:avLst/>
          </a:prstGeom>
          <a:ln w="12700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2" name="직사각형 211"/>
          <p:cNvSpPr/>
          <p:nvPr/>
        </p:nvSpPr>
        <p:spPr>
          <a:xfrm>
            <a:off x="5907737" y="6036733"/>
            <a:ext cx="1071127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ko-KR" altLang="en-US" sz="900" dirty="0"/>
              <a:t>전자부품</a:t>
            </a:r>
            <a:r>
              <a:rPr lang="en-US" altLang="ko-KR" sz="900" dirty="0"/>
              <a:t>HW</a:t>
            </a:r>
            <a:r>
              <a:rPr lang="ko-KR" altLang="en-US" sz="900" dirty="0"/>
              <a:t>개발</a:t>
            </a:r>
            <a:endParaRPr lang="en-US" altLang="ko-KR" sz="900" dirty="0"/>
          </a:p>
          <a:p>
            <a:pPr algn="ctr"/>
            <a:r>
              <a:rPr lang="en-US" altLang="ko-KR" sz="900" dirty="0"/>
              <a:t>[19030501]</a:t>
            </a:r>
            <a:endParaRPr lang="ko-KR" altLang="en-US" sz="900" dirty="0">
              <a:solidFill>
                <a:srgbClr val="00000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28" name="모서리가 둥근 직사각형 227"/>
          <p:cNvSpPr/>
          <p:nvPr/>
        </p:nvSpPr>
        <p:spPr>
          <a:xfrm>
            <a:off x="6999362" y="2083805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프로그래밍응용</a:t>
            </a:r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229" name="모서리가 둥근 직사각형 425"/>
          <p:cNvSpPr/>
          <p:nvPr/>
        </p:nvSpPr>
        <p:spPr>
          <a:xfrm>
            <a:off x="7870868" y="2083805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컴퓨터그래픽스 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247" name="모서리가 둥근 직사각형 246"/>
          <p:cNvSpPr/>
          <p:nvPr/>
        </p:nvSpPr>
        <p:spPr>
          <a:xfrm>
            <a:off x="7870868" y="2663774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컴퓨터운영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249" name="모서리가 둥근 직사각형 248"/>
          <p:cNvSpPr/>
          <p:nvPr/>
        </p:nvSpPr>
        <p:spPr>
          <a:xfrm>
            <a:off x="8719909" y="3252192"/>
            <a:ext cx="792000" cy="270000"/>
          </a:xfrm>
          <a:prstGeom prst="roundRect">
            <a:avLst/>
          </a:prstGeom>
          <a:solidFill>
            <a:schemeClr val="bg1"/>
          </a:solidFill>
          <a:ln w="15875" cmpd="sng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시스템프로그래밍 </a:t>
            </a:r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253" name="모서리가 둥근 직사각형 252"/>
          <p:cNvSpPr/>
          <p:nvPr/>
        </p:nvSpPr>
        <p:spPr>
          <a:xfrm>
            <a:off x="7870868" y="3832808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컴퓨터지원설계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296" name="모서리가 둥근 직사각형 295"/>
          <p:cNvSpPr/>
          <p:nvPr/>
        </p:nvSpPr>
        <p:spPr>
          <a:xfrm>
            <a:off x="6999362" y="3832808"/>
            <a:ext cx="792000" cy="270000"/>
          </a:xfrm>
          <a:prstGeom prst="roundRect">
            <a:avLst/>
          </a:prstGeom>
          <a:solidFill>
            <a:schemeClr val="bg1"/>
          </a:solidFill>
          <a:ln w="15875" cmpd="sng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컴퓨터공학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301" name="모서리가 둥근 직사각형 300"/>
          <p:cNvSpPr/>
          <p:nvPr/>
        </p:nvSpPr>
        <p:spPr>
          <a:xfrm>
            <a:off x="6999362" y="4997568"/>
            <a:ext cx="792000" cy="270000"/>
          </a:xfrm>
          <a:prstGeom prst="roundRect">
            <a:avLst/>
          </a:prstGeom>
          <a:solidFill>
            <a:schemeClr val="bg1"/>
          </a:solidFill>
          <a:ln w="15875" cmpd="sng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통합공학응용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303" name="모서리가 둥근 직사각형 302"/>
          <p:cNvSpPr/>
          <p:nvPr/>
        </p:nvSpPr>
        <p:spPr>
          <a:xfrm>
            <a:off x="6999362" y="4408406"/>
            <a:ext cx="792000" cy="270000"/>
          </a:xfrm>
          <a:prstGeom prst="roundRect">
            <a:avLst/>
          </a:prstGeom>
          <a:solidFill>
            <a:schemeClr val="bg1"/>
          </a:solidFill>
          <a:ln w="15875" cmpd="sng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>
                <a:solidFill>
                  <a:schemeClr val="tx1"/>
                </a:solidFill>
              </a:rPr>
              <a:t>사용성공학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304" name="모서리가 둥근 직사각형 303"/>
          <p:cNvSpPr/>
          <p:nvPr/>
        </p:nvSpPr>
        <p:spPr>
          <a:xfrm>
            <a:off x="6999362" y="931325"/>
            <a:ext cx="792000" cy="270000"/>
          </a:xfrm>
          <a:prstGeom prst="roundRect">
            <a:avLst/>
          </a:prstGeom>
          <a:solidFill>
            <a:srgbClr val="FFFF00"/>
          </a:solidFill>
          <a:ln w="15875">
            <a:solidFill>
              <a:schemeClr val="tx1"/>
            </a:solidFill>
            <a:prstDash val="sysDash"/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프로그래밍기초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cxnSp>
        <p:nvCxnSpPr>
          <p:cNvPr id="311" name="직선 화살표 연결선 310"/>
          <p:cNvCxnSpPr>
            <a:stCxn id="304" idx="2"/>
          </p:cNvCxnSpPr>
          <p:nvPr/>
        </p:nvCxnSpPr>
        <p:spPr>
          <a:xfrm>
            <a:off x="7395362" y="1201325"/>
            <a:ext cx="0" cy="302511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" name="직선 화살표 연결선 311"/>
          <p:cNvCxnSpPr>
            <a:endCxn id="228" idx="0"/>
          </p:cNvCxnSpPr>
          <p:nvPr/>
        </p:nvCxnSpPr>
        <p:spPr>
          <a:xfrm>
            <a:off x="7395362" y="1773836"/>
            <a:ext cx="0" cy="309969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" name="직선 화살표 연결선 319"/>
          <p:cNvCxnSpPr>
            <a:stCxn id="296" idx="2"/>
            <a:endCxn id="303" idx="0"/>
          </p:cNvCxnSpPr>
          <p:nvPr/>
        </p:nvCxnSpPr>
        <p:spPr>
          <a:xfrm>
            <a:off x="7395362" y="4102808"/>
            <a:ext cx="0" cy="305598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직선 화살표 연결선 320"/>
          <p:cNvCxnSpPr>
            <a:stCxn id="303" idx="2"/>
            <a:endCxn id="301" idx="0"/>
          </p:cNvCxnSpPr>
          <p:nvPr/>
        </p:nvCxnSpPr>
        <p:spPr>
          <a:xfrm>
            <a:off x="7395362" y="4678406"/>
            <a:ext cx="0" cy="319162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직선 화살표 연결선 321"/>
          <p:cNvCxnSpPr>
            <a:stCxn id="249" idx="2"/>
          </p:cNvCxnSpPr>
          <p:nvPr/>
        </p:nvCxnSpPr>
        <p:spPr>
          <a:xfrm flipH="1">
            <a:off x="9107583" y="3522192"/>
            <a:ext cx="8326" cy="318298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3" name="직선 화살표 연결선 322"/>
          <p:cNvCxnSpPr>
            <a:endCxn id="296" idx="0"/>
          </p:cNvCxnSpPr>
          <p:nvPr/>
        </p:nvCxnSpPr>
        <p:spPr>
          <a:xfrm flipH="1">
            <a:off x="7395362" y="3513743"/>
            <a:ext cx="871506" cy="319065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8" name="직선 화살표 연결선 208"/>
          <p:cNvCxnSpPr>
            <a:endCxn id="229" idx="0"/>
          </p:cNvCxnSpPr>
          <p:nvPr/>
        </p:nvCxnSpPr>
        <p:spPr>
          <a:xfrm>
            <a:off x="7395362" y="1773836"/>
            <a:ext cx="871506" cy="309969"/>
          </a:xfrm>
          <a:prstGeom prst="straightConnector1">
            <a:avLst/>
          </a:prstGeom>
          <a:ln w="12700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직선 화살표 연결선 208"/>
          <p:cNvCxnSpPr>
            <a:stCxn id="229" idx="2"/>
            <a:endCxn id="247" idx="0"/>
          </p:cNvCxnSpPr>
          <p:nvPr/>
        </p:nvCxnSpPr>
        <p:spPr>
          <a:xfrm>
            <a:off x="8266868" y="2353805"/>
            <a:ext cx="0" cy="309969"/>
          </a:xfrm>
          <a:prstGeom prst="straightConnector1">
            <a:avLst/>
          </a:prstGeom>
          <a:ln w="12700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직선 화살표 연결선 330"/>
          <p:cNvCxnSpPr>
            <a:stCxn id="228" idx="2"/>
            <a:endCxn id="247" idx="0"/>
          </p:cNvCxnSpPr>
          <p:nvPr/>
        </p:nvCxnSpPr>
        <p:spPr>
          <a:xfrm>
            <a:off x="7395362" y="2353805"/>
            <a:ext cx="871506" cy="309969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4" name="직선 화살표 연결선 333"/>
          <p:cNvCxnSpPr>
            <a:stCxn id="247" idx="2"/>
          </p:cNvCxnSpPr>
          <p:nvPr/>
        </p:nvCxnSpPr>
        <p:spPr>
          <a:xfrm>
            <a:off x="8266868" y="2933774"/>
            <a:ext cx="0" cy="309969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직선 화살표 연결선 334"/>
          <p:cNvCxnSpPr>
            <a:stCxn id="249" idx="2"/>
            <a:endCxn id="296" idx="0"/>
          </p:cNvCxnSpPr>
          <p:nvPr/>
        </p:nvCxnSpPr>
        <p:spPr>
          <a:xfrm flipH="1">
            <a:off x="7395362" y="3522192"/>
            <a:ext cx="1720547" cy="310616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직선 화살표 연결선 208"/>
          <p:cNvCxnSpPr>
            <a:stCxn id="249" idx="2"/>
            <a:endCxn id="253" idx="0"/>
          </p:cNvCxnSpPr>
          <p:nvPr/>
        </p:nvCxnSpPr>
        <p:spPr>
          <a:xfrm flipH="1">
            <a:off x="8266868" y="3522192"/>
            <a:ext cx="849041" cy="310616"/>
          </a:xfrm>
          <a:prstGeom prst="straightConnector1">
            <a:avLst/>
          </a:prstGeom>
          <a:ln w="12700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직선 화살표 연결선 208"/>
          <p:cNvCxnSpPr>
            <a:stCxn id="253" idx="2"/>
            <a:endCxn id="303" idx="0"/>
          </p:cNvCxnSpPr>
          <p:nvPr/>
        </p:nvCxnSpPr>
        <p:spPr>
          <a:xfrm flipH="1">
            <a:off x="7395362" y="4102808"/>
            <a:ext cx="871506" cy="305598"/>
          </a:xfrm>
          <a:prstGeom prst="straightConnector1">
            <a:avLst/>
          </a:prstGeom>
          <a:ln w="12700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5" name="그림 29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712614" y="863239"/>
            <a:ext cx="1003156" cy="4622190"/>
          </a:xfrm>
          <a:prstGeom prst="rect">
            <a:avLst/>
          </a:prstGeom>
        </p:spPr>
      </p:pic>
      <p:sp>
        <p:nvSpPr>
          <p:cNvPr id="297" name="모서리가 둥근 직사각형 432"/>
          <p:cNvSpPr/>
          <p:nvPr/>
        </p:nvSpPr>
        <p:spPr>
          <a:xfrm>
            <a:off x="9828354" y="1496040"/>
            <a:ext cx="792000" cy="270000"/>
          </a:xfrm>
          <a:prstGeom prst="roundRect">
            <a:avLst/>
          </a:prstGeom>
          <a:solidFill>
            <a:srgbClr val="FFFF00"/>
          </a:solidFill>
          <a:ln w="15875" cap="flat" cmpd="sng">
            <a:solidFill>
              <a:schemeClr val="tx1"/>
            </a:solidFill>
            <a:prstDash val="sysDash"/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공학설계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cxnSp>
        <p:nvCxnSpPr>
          <p:cNvPr id="307" name="직선 화살표 연결선 279"/>
          <p:cNvCxnSpPr/>
          <p:nvPr/>
        </p:nvCxnSpPr>
        <p:spPr>
          <a:xfrm>
            <a:off x="10215752" y="1202666"/>
            <a:ext cx="0" cy="309969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직선 화살표 연결선 279"/>
          <p:cNvCxnSpPr>
            <a:endCxn id="357" idx="0"/>
          </p:cNvCxnSpPr>
          <p:nvPr/>
        </p:nvCxnSpPr>
        <p:spPr>
          <a:xfrm flipH="1">
            <a:off x="10214192" y="1768539"/>
            <a:ext cx="2892" cy="2869647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모서리가 둥근 직사각형 166">
            <a:extLst>
              <a:ext uri="{FF2B5EF4-FFF2-40B4-BE49-F238E27FC236}">
                <a16:creationId xmlns:a16="http://schemas.microsoft.com/office/drawing/2014/main" id="{C2FB8422-3974-4B3A-82A1-B86413A813E0}"/>
              </a:ext>
            </a:extLst>
          </p:cNvPr>
          <p:cNvSpPr/>
          <p:nvPr/>
        </p:nvSpPr>
        <p:spPr>
          <a:xfrm>
            <a:off x="5214573" y="3445079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>
                <a:solidFill>
                  <a:schemeClr val="tx1"/>
                </a:solidFill>
              </a:rPr>
              <a:t>융합공학과연구실심화실습</a:t>
            </a:r>
            <a:r>
              <a:rPr lang="en-US" altLang="ko-KR" sz="700" b="1" dirty="0">
                <a:solidFill>
                  <a:schemeClr val="tx1"/>
                </a:solidFill>
              </a:rPr>
              <a:t>1(1)</a:t>
            </a:r>
          </a:p>
        </p:txBody>
      </p:sp>
      <p:sp>
        <p:nvSpPr>
          <p:cNvPr id="176" name="모서리가 둥근 직사각형 166">
            <a:extLst>
              <a:ext uri="{FF2B5EF4-FFF2-40B4-BE49-F238E27FC236}">
                <a16:creationId xmlns:a16="http://schemas.microsoft.com/office/drawing/2014/main" id="{70F5B7F2-1C69-4AEB-AA0A-C51B92DFD66F}"/>
              </a:ext>
            </a:extLst>
          </p:cNvPr>
          <p:cNvSpPr/>
          <p:nvPr/>
        </p:nvSpPr>
        <p:spPr>
          <a:xfrm>
            <a:off x="5224099" y="4016659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>
                <a:solidFill>
                  <a:schemeClr val="tx1"/>
                </a:solidFill>
              </a:rPr>
              <a:t>융합공학과연구실심화실습</a:t>
            </a:r>
            <a:r>
              <a:rPr lang="en-US" altLang="ko-KR" sz="700" b="1" dirty="0">
                <a:solidFill>
                  <a:schemeClr val="tx1"/>
                </a:solidFill>
              </a:rPr>
              <a:t>2(1)</a:t>
            </a:r>
          </a:p>
        </p:txBody>
      </p:sp>
      <p:sp>
        <p:nvSpPr>
          <p:cNvPr id="179" name="모서리가 둥근 직사각형 166">
            <a:extLst>
              <a:ext uri="{FF2B5EF4-FFF2-40B4-BE49-F238E27FC236}">
                <a16:creationId xmlns:a16="http://schemas.microsoft.com/office/drawing/2014/main" id="{DFF83756-CEBA-4698-B672-8D4C93BDF3B2}"/>
              </a:ext>
            </a:extLst>
          </p:cNvPr>
          <p:cNvSpPr/>
          <p:nvPr/>
        </p:nvSpPr>
        <p:spPr>
          <a:xfrm>
            <a:off x="5224099" y="4600353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>
                <a:solidFill>
                  <a:schemeClr val="tx1"/>
                </a:solidFill>
              </a:rPr>
              <a:t>융합공학과연구실심화실습</a:t>
            </a:r>
            <a:r>
              <a:rPr lang="en-US" altLang="ko-KR" sz="700" b="1" dirty="0">
                <a:solidFill>
                  <a:schemeClr val="tx1"/>
                </a:solidFill>
              </a:rPr>
              <a:t>3(1)</a:t>
            </a:r>
          </a:p>
        </p:txBody>
      </p:sp>
      <p:sp>
        <p:nvSpPr>
          <p:cNvPr id="180" name="모서리가 둥근 직사각형 166">
            <a:extLst>
              <a:ext uri="{FF2B5EF4-FFF2-40B4-BE49-F238E27FC236}">
                <a16:creationId xmlns:a16="http://schemas.microsoft.com/office/drawing/2014/main" id="{4DC332A3-70E7-4CCF-9972-DC17ED65700A}"/>
              </a:ext>
            </a:extLst>
          </p:cNvPr>
          <p:cNvSpPr/>
          <p:nvPr/>
        </p:nvSpPr>
        <p:spPr>
          <a:xfrm>
            <a:off x="5224099" y="5171239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>
                <a:solidFill>
                  <a:schemeClr val="tx1"/>
                </a:solidFill>
              </a:rPr>
              <a:t>융합공학과연구실심화실습</a:t>
            </a:r>
            <a:r>
              <a:rPr lang="en-US" altLang="ko-KR" sz="700" b="1" dirty="0">
                <a:solidFill>
                  <a:schemeClr val="tx1"/>
                </a:solidFill>
              </a:rPr>
              <a:t>4(1)</a:t>
            </a:r>
          </a:p>
        </p:txBody>
      </p:sp>
      <p:cxnSp>
        <p:nvCxnSpPr>
          <p:cNvPr id="182" name="직선 화살표 연결선 208">
            <a:extLst>
              <a:ext uri="{FF2B5EF4-FFF2-40B4-BE49-F238E27FC236}">
                <a16:creationId xmlns:a16="http://schemas.microsoft.com/office/drawing/2014/main" id="{88A9C3F2-65F6-48DD-A00F-C8DA97CE3F0B}"/>
              </a:ext>
            </a:extLst>
          </p:cNvPr>
          <p:cNvCxnSpPr>
            <a:cxnSpLocks/>
          </p:cNvCxnSpPr>
          <p:nvPr/>
        </p:nvCxnSpPr>
        <p:spPr>
          <a:xfrm>
            <a:off x="5594816" y="3713695"/>
            <a:ext cx="5617" cy="290961"/>
          </a:xfrm>
          <a:prstGeom prst="straightConnector1">
            <a:avLst/>
          </a:prstGeom>
          <a:ln w="12700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직선 화살표 연결선 208">
            <a:extLst>
              <a:ext uri="{FF2B5EF4-FFF2-40B4-BE49-F238E27FC236}">
                <a16:creationId xmlns:a16="http://schemas.microsoft.com/office/drawing/2014/main" id="{161D8132-73BE-45D0-907C-BB9DD40C97CF}"/>
              </a:ext>
            </a:extLst>
          </p:cNvPr>
          <p:cNvCxnSpPr>
            <a:cxnSpLocks/>
          </p:cNvCxnSpPr>
          <p:nvPr/>
        </p:nvCxnSpPr>
        <p:spPr>
          <a:xfrm>
            <a:off x="5595804" y="4285275"/>
            <a:ext cx="5617" cy="290961"/>
          </a:xfrm>
          <a:prstGeom prst="straightConnector1">
            <a:avLst/>
          </a:prstGeom>
          <a:ln w="12700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직선 화살표 연결선 208">
            <a:extLst>
              <a:ext uri="{FF2B5EF4-FFF2-40B4-BE49-F238E27FC236}">
                <a16:creationId xmlns:a16="http://schemas.microsoft.com/office/drawing/2014/main" id="{B5865210-57B7-4B0B-80C0-4E1F570360D0}"/>
              </a:ext>
            </a:extLst>
          </p:cNvPr>
          <p:cNvCxnSpPr>
            <a:cxnSpLocks/>
          </p:cNvCxnSpPr>
          <p:nvPr/>
        </p:nvCxnSpPr>
        <p:spPr>
          <a:xfrm>
            <a:off x="5596460" y="4881676"/>
            <a:ext cx="5617" cy="290961"/>
          </a:xfrm>
          <a:prstGeom prst="straightConnector1">
            <a:avLst/>
          </a:prstGeom>
          <a:ln w="12700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1" name="모서리가 둥근 직사각형 200"/>
          <p:cNvSpPr/>
          <p:nvPr/>
        </p:nvSpPr>
        <p:spPr>
          <a:xfrm>
            <a:off x="3402662" y="931325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 smtClean="0">
                <a:solidFill>
                  <a:schemeClr val="tx1"/>
                </a:solidFill>
              </a:rPr>
              <a:t>수치계산</a:t>
            </a:r>
            <a:endParaRPr lang="en-US" altLang="ko-KR" sz="7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214" name="모서리가 둥근 직사각형 417"/>
          <p:cNvSpPr/>
          <p:nvPr/>
        </p:nvSpPr>
        <p:spPr>
          <a:xfrm>
            <a:off x="9823921" y="931325"/>
            <a:ext cx="792000" cy="270000"/>
          </a:xfrm>
          <a:prstGeom prst="roundRect">
            <a:avLst/>
          </a:prstGeom>
          <a:solidFill>
            <a:srgbClr val="FFFF00"/>
          </a:solidFill>
          <a:ln w="15875" cap="flat" cmpd="sng">
            <a:solidFill>
              <a:schemeClr val="tx1"/>
            </a:solidFill>
            <a:prstDash val="sysDash"/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smtClean="0">
                <a:solidFill>
                  <a:schemeClr val="tx1"/>
                </a:solidFill>
              </a:rPr>
              <a:t>창의공학특강 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215" name="모서리가 둥근 직사각형 214"/>
          <p:cNvSpPr/>
          <p:nvPr/>
        </p:nvSpPr>
        <p:spPr>
          <a:xfrm>
            <a:off x="4288852" y="931325"/>
            <a:ext cx="792000" cy="270000"/>
          </a:xfrm>
          <a:prstGeom prst="roundRect">
            <a:avLst/>
          </a:prstGeom>
          <a:solidFill>
            <a:srgbClr val="FFFF00"/>
          </a:solidFill>
          <a:ln w="15875" cap="flat" cmpd="sng">
            <a:solidFill>
              <a:schemeClr val="tx1"/>
            </a:solidFill>
            <a:prstDash val="sysDash"/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 smtClean="0">
                <a:solidFill>
                  <a:schemeClr val="tx1"/>
                </a:solidFill>
              </a:rPr>
              <a:t>미분수학</a:t>
            </a:r>
            <a:endParaRPr lang="en-US" altLang="ko-KR" sz="7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231" name="모서리가 둥근 직사각형 230"/>
          <p:cNvSpPr/>
          <p:nvPr/>
        </p:nvSpPr>
        <p:spPr>
          <a:xfrm>
            <a:off x="1768264" y="1496040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spc="-20" dirty="0" err="1" smtClean="0">
                <a:solidFill>
                  <a:schemeClr val="tx1"/>
                </a:solidFill>
              </a:rPr>
              <a:t>물리학개론</a:t>
            </a:r>
            <a:endParaRPr lang="en-US" altLang="ko-KR" sz="700" b="1" spc="-20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232" name="모서리가 둥근 직사각형 432"/>
          <p:cNvSpPr/>
          <p:nvPr/>
        </p:nvSpPr>
        <p:spPr>
          <a:xfrm>
            <a:off x="4287169" y="1496040"/>
            <a:ext cx="792000" cy="270000"/>
          </a:xfrm>
          <a:prstGeom prst="roundRect">
            <a:avLst/>
          </a:prstGeom>
          <a:solidFill>
            <a:srgbClr val="FFFF00"/>
          </a:solidFill>
          <a:ln w="15875" cap="flat" cmpd="sng">
            <a:solidFill>
              <a:schemeClr val="tx1"/>
            </a:solidFill>
            <a:prstDash val="sysDash"/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ko-KR" altLang="en-US" sz="700" b="1" dirty="0" err="1" smtClean="0">
                <a:solidFill>
                  <a:schemeClr val="tx1"/>
                </a:solidFill>
              </a:rPr>
              <a:t>미적분학</a:t>
            </a:r>
            <a:endParaRPr lang="en-US" altLang="ko-KR" sz="7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234" name="모서리가 둥근 직사각형 233"/>
          <p:cNvSpPr/>
          <p:nvPr/>
        </p:nvSpPr>
        <p:spPr>
          <a:xfrm>
            <a:off x="5119816" y="1496040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spc="-20" dirty="0" err="1" smtClean="0">
                <a:solidFill>
                  <a:schemeClr val="tx1"/>
                </a:solidFill>
              </a:rPr>
              <a:t>벡터수학</a:t>
            </a:r>
            <a:endParaRPr lang="en-US" altLang="ko-KR" sz="700" b="1" spc="-20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235" name="모서리가 둥근 직사각형 432"/>
          <p:cNvSpPr/>
          <p:nvPr/>
        </p:nvSpPr>
        <p:spPr>
          <a:xfrm>
            <a:off x="6996771" y="1496040"/>
            <a:ext cx="792000" cy="270000"/>
          </a:xfrm>
          <a:prstGeom prst="roundRect">
            <a:avLst/>
          </a:prstGeom>
          <a:solidFill>
            <a:srgbClr val="FFFF00"/>
          </a:solidFill>
          <a:ln w="15875" cap="flat" cmpd="sng">
            <a:solidFill>
              <a:schemeClr val="tx1"/>
            </a:solidFill>
            <a:prstDash val="sysDash"/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ko-KR" altLang="en-US" sz="700" b="1" dirty="0" err="1" smtClean="0">
                <a:solidFill>
                  <a:schemeClr val="tx1"/>
                </a:solidFill>
              </a:rPr>
              <a:t>파이썬프로그래밍</a:t>
            </a:r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291" name="모서리가 둥근 직사각형 425"/>
          <p:cNvSpPr/>
          <p:nvPr/>
        </p:nvSpPr>
        <p:spPr>
          <a:xfrm>
            <a:off x="1768264" y="3252192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 smtClean="0">
                <a:solidFill>
                  <a:schemeClr val="tx1"/>
                </a:solidFill>
              </a:rPr>
              <a:t>통합공학</a:t>
            </a:r>
            <a:endParaRPr lang="en-US" altLang="ko-KR" sz="7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325" name="모서리가 둥근 직사각형 324"/>
          <p:cNvSpPr/>
          <p:nvPr/>
        </p:nvSpPr>
        <p:spPr>
          <a:xfrm>
            <a:off x="7870868" y="3252192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 smtClean="0">
                <a:solidFill>
                  <a:schemeClr val="tx1"/>
                </a:solidFill>
              </a:rPr>
              <a:t>컴퓨터체제</a:t>
            </a:r>
            <a:endParaRPr lang="en-US" altLang="ko-KR" sz="7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342" name="모서리가 둥근 직사각형 341"/>
          <p:cNvSpPr/>
          <p:nvPr/>
        </p:nvSpPr>
        <p:spPr>
          <a:xfrm>
            <a:off x="2603158" y="3832808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smtClean="0">
                <a:solidFill>
                  <a:schemeClr val="tx1"/>
                </a:solidFill>
              </a:rPr>
              <a:t>통신공학입문 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344" name="모서리가 둥근 직사각형 343"/>
          <p:cNvSpPr/>
          <p:nvPr/>
        </p:nvSpPr>
        <p:spPr>
          <a:xfrm>
            <a:off x="8719909" y="3832808"/>
            <a:ext cx="792000" cy="270000"/>
          </a:xfrm>
          <a:prstGeom prst="roundRect">
            <a:avLst/>
          </a:prstGeom>
          <a:solidFill>
            <a:srgbClr val="FFC000"/>
          </a:solidFill>
          <a:ln w="28575">
            <a:solidFill>
              <a:schemeClr val="tx1"/>
            </a:solidFill>
            <a:prstDash val="sysDot"/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 smtClean="0">
                <a:solidFill>
                  <a:schemeClr val="tx1"/>
                </a:solidFill>
              </a:rPr>
              <a:t>시스템공학</a:t>
            </a:r>
            <a:endParaRPr lang="en-US" altLang="ko-KR" sz="7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</a:t>
            </a:r>
            <a:r>
              <a:rPr lang="en-US" altLang="ko-KR" sz="700" b="1" dirty="0" smtClean="0">
                <a:solidFill>
                  <a:schemeClr val="tx1"/>
                </a:solidFill>
              </a:rPr>
              <a:t>)</a:t>
            </a:r>
            <a:endParaRPr lang="en-US" altLang="ko-KR" sz="700" b="1" dirty="0">
              <a:solidFill>
                <a:schemeClr val="tx1"/>
              </a:solidFill>
            </a:endParaRPr>
          </a:p>
        </p:txBody>
      </p:sp>
      <p:sp>
        <p:nvSpPr>
          <p:cNvPr id="355" name="모서리가 둥근 직사각형 354"/>
          <p:cNvSpPr/>
          <p:nvPr/>
        </p:nvSpPr>
        <p:spPr>
          <a:xfrm>
            <a:off x="6085329" y="4408406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smtClean="0">
                <a:solidFill>
                  <a:schemeClr val="tx1"/>
                </a:solidFill>
              </a:rPr>
              <a:t>융합캡스톤설계</a:t>
            </a:r>
            <a:r>
              <a:rPr lang="en-US" altLang="ko-KR" sz="700" b="1" dirty="0" smtClean="0">
                <a:solidFill>
                  <a:schemeClr val="tx1"/>
                </a:solidFill>
              </a:rPr>
              <a:t>3</a:t>
            </a: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(1)</a:t>
            </a:r>
            <a:endParaRPr lang="en-US" altLang="ko-KR" sz="700" b="1" dirty="0">
              <a:solidFill>
                <a:schemeClr val="tx1"/>
              </a:solidFill>
            </a:endParaRPr>
          </a:p>
        </p:txBody>
      </p:sp>
      <p:sp>
        <p:nvSpPr>
          <p:cNvPr id="356" name="모서리가 둥근 직사각형 355"/>
          <p:cNvSpPr/>
          <p:nvPr/>
        </p:nvSpPr>
        <p:spPr>
          <a:xfrm>
            <a:off x="8719909" y="4414476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smtClean="0">
                <a:solidFill>
                  <a:schemeClr val="tx1"/>
                </a:solidFill>
              </a:rPr>
              <a:t>인공지능의이해</a:t>
            </a:r>
            <a:endParaRPr lang="en-US" altLang="ko-KR" sz="7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357" name="모서리가 둥근 직사각형 356"/>
          <p:cNvSpPr/>
          <p:nvPr/>
        </p:nvSpPr>
        <p:spPr>
          <a:xfrm>
            <a:off x="9818192" y="4638186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smtClean="0">
                <a:solidFill>
                  <a:schemeClr val="tx1"/>
                </a:solidFill>
              </a:rPr>
              <a:t>글로벌기술경영</a:t>
            </a:r>
            <a:endParaRPr lang="en-US" altLang="ko-KR" sz="7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358" name="모서리가 둥근 직사각형 357"/>
          <p:cNvSpPr/>
          <p:nvPr/>
        </p:nvSpPr>
        <p:spPr>
          <a:xfrm>
            <a:off x="7886340" y="4408406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smtClean="0">
                <a:solidFill>
                  <a:schemeClr val="tx1"/>
                </a:solidFill>
              </a:rPr>
              <a:t>통신공학응용</a:t>
            </a:r>
            <a:endParaRPr lang="en-US" altLang="ko-KR" sz="7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370" name="모서리가 둥근 직사각형 369"/>
          <p:cNvSpPr/>
          <p:nvPr/>
        </p:nvSpPr>
        <p:spPr>
          <a:xfrm>
            <a:off x="6079056" y="4997568"/>
            <a:ext cx="792000" cy="270000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smtClean="0">
                <a:solidFill>
                  <a:schemeClr val="tx1"/>
                </a:solidFill>
              </a:rPr>
              <a:t>융합캡스톤설계</a:t>
            </a:r>
            <a:r>
              <a:rPr lang="en-US" altLang="ko-KR" sz="700" b="1" dirty="0">
                <a:solidFill>
                  <a:schemeClr val="tx1"/>
                </a:solidFill>
              </a:rPr>
              <a:t>4</a:t>
            </a:r>
            <a:endParaRPr lang="en-US" altLang="ko-KR" sz="7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(1)</a:t>
            </a:r>
            <a:endParaRPr lang="en-US" altLang="ko-KR" sz="700" b="1" dirty="0">
              <a:solidFill>
                <a:schemeClr val="tx1"/>
              </a:solidFill>
            </a:endParaRPr>
          </a:p>
        </p:txBody>
      </p:sp>
      <p:sp>
        <p:nvSpPr>
          <p:cNvPr id="373" name="모서리가 둥근 직사각형 427"/>
          <p:cNvSpPr/>
          <p:nvPr/>
        </p:nvSpPr>
        <p:spPr>
          <a:xfrm>
            <a:off x="2603158" y="4997568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 smtClean="0">
                <a:solidFill>
                  <a:schemeClr val="tx1"/>
                </a:solidFill>
              </a:rPr>
              <a:t>확률과통계</a:t>
            </a:r>
            <a:endParaRPr lang="en-US" altLang="ko-KR" sz="7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374" name="모서리가 둥근 직사각형 373"/>
          <p:cNvSpPr/>
          <p:nvPr/>
        </p:nvSpPr>
        <p:spPr>
          <a:xfrm>
            <a:off x="9828354" y="4997568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 smtClean="0">
                <a:solidFill>
                  <a:schemeClr val="tx1"/>
                </a:solidFill>
              </a:rPr>
              <a:t>경제성공학</a:t>
            </a:r>
            <a:endParaRPr lang="en-US" altLang="ko-KR" sz="7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376" name="모서리가 둥근 직사각형 427"/>
          <p:cNvSpPr/>
          <p:nvPr/>
        </p:nvSpPr>
        <p:spPr>
          <a:xfrm>
            <a:off x="8719909" y="4997568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 smtClean="0">
                <a:solidFill>
                  <a:schemeClr val="tx1"/>
                </a:solidFill>
              </a:rPr>
              <a:t>시스템설계</a:t>
            </a:r>
            <a:endParaRPr lang="en-US" altLang="ko-KR" sz="7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383" name="모서리가 둥근 직사각형 382"/>
          <p:cNvSpPr/>
          <p:nvPr/>
        </p:nvSpPr>
        <p:spPr>
          <a:xfrm>
            <a:off x="1768264" y="4408406"/>
            <a:ext cx="792000" cy="270000"/>
          </a:xfrm>
          <a:prstGeom prst="roundRect">
            <a:avLst/>
          </a:prstGeom>
          <a:solidFill>
            <a:schemeClr val="bg1"/>
          </a:solidFill>
          <a:ln w="38100" cmpd="dbl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smtClean="0">
                <a:solidFill>
                  <a:schemeClr val="tx1"/>
                </a:solidFill>
              </a:rPr>
              <a:t>디지털신호처리</a:t>
            </a:r>
            <a:endParaRPr lang="en-US" altLang="ko-KR" sz="7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384" name="모서리가 둥근 직사각형 425"/>
          <p:cNvSpPr/>
          <p:nvPr/>
        </p:nvSpPr>
        <p:spPr>
          <a:xfrm>
            <a:off x="2603158" y="3252192"/>
            <a:ext cx="792000" cy="2700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>
                <a:solidFill>
                  <a:schemeClr val="tx1"/>
                </a:solidFill>
              </a:rPr>
              <a:t>전자회로설계</a:t>
            </a:r>
            <a:endParaRPr lang="en-US" altLang="ko-KR" sz="7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>
                <a:solidFill>
                  <a:schemeClr val="tx1"/>
                </a:solidFill>
              </a:rPr>
              <a:t>(3)</a:t>
            </a:r>
          </a:p>
        </p:txBody>
      </p:sp>
      <p:cxnSp>
        <p:nvCxnSpPr>
          <p:cNvPr id="217" name="직선 화살표 연결선 208"/>
          <p:cNvCxnSpPr>
            <a:endCxn id="358" idx="0"/>
          </p:cNvCxnSpPr>
          <p:nvPr/>
        </p:nvCxnSpPr>
        <p:spPr>
          <a:xfrm>
            <a:off x="7403530" y="4127753"/>
            <a:ext cx="878810" cy="280653"/>
          </a:xfrm>
          <a:prstGeom prst="straightConnector1">
            <a:avLst/>
          </a:prstGeom>
          <a:ln w="12700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직선 화살표 연결선 208"/>
          <p:cNvCxnSpPr/>
          <p:nvPr/>
        </p:nvCxnSpPr>
        <p:spPr>
          <a:xfrm>
            <a:off x="2180380" y="3525911"/>
            <a:ext cx="3970" cy="320603"/>
          </a:xfrm>
          <a:prstGeom prst="straightConnector1">
            <a:avLst/>
          </a:prstGeom>
          <a:ln w="12700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모서리가 둥근 직사각형 240"/>
          <p:cNvSpPr/>
          <p:nvPr/>
        </p:nvSpPr>
        <p:spPr>
          <a:xfrm>
            <a:off x="7879405" y="4997568"/>
            <a:ext cx="792000" cy="270000"/>
          </a:xfrm>
          <a:prstGeom prst="roundRect">
            <a:avLst/>
          </a:prstGeom>
          <a:solidFill>
            <a:schemeClr val="bg1"/>
          </a:solidFill>
          <a:ln w="38100" cmpd="dbl">
            <a:solidFill>
              <a:schemeClr val="tx1"/>
            </a:solidFill>
          </a:ln>
          <a:effectLst>
            <a:outerShdw blurRad="40000" dist="23000" dir="5400000" rotWithShape="0">
              <a:schemeClr val="bg1">
                <a:lumMod val="50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algn="ctr"/>
            <a:r>
              <a:rPr lang="ko-KR" altLang="en-US" sz="700" b="1" dirty="0" err="1" smtClean="0">
                <a:solidFill>
                  <a:schemeClr val="tx1"/>
                </a:solidFill>
              </a:rPr>
              <a:t>자료구조론</a:t>
            </a:r>
            <a:endParaRPr lang="en-US" altLang="ko-KR" sz="7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700" b="1" dirty="0" smtClean="0">
                <a:solidFill>
                  <a:schemeClr val="tx1"/>
                </a:solidFill>
              </a:rPr>
              <a:t>(</a:t>
            </a:r>
            <a:r>
              <a:rPr lang="en-US" altLang="ko-KR" sz="700" b="1" dirty="0">
                <a:solidFill>
                  <a:schemeClr val="tx1"/>
                </a:solidFill>
              </a:rPr>
              <a:t>3)</a:t>
            </a:r>
          </a:p>
        </p:txBody>
      </p:sp>
      <p:cxnSp>
        <p:nvCxnSpPr>
          <p:cNvPr id="242" name="직선 화살표 연결선 208"/>
          <p:cNvCxnSpPr>
            <a:stCxn id="201" idx="2"/>
            <a:endCxn id="232" idx="0"/>
          </p:cNvCxnSpPr>
          <p:nvPr/>
        </p:nvCxnSpPr>
        <p:spPr>
          <a:xfrm>
            <a:off x="3798662" y="1201325"/>
            <a:ext cx="884507" cy="294715"/>
          </a:xfrm>
          <a:prstGeom prst="straightConnector1">
            <a:avLst/>
          </a:prstGeom>
          <a:ln w="12700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직선 화살표 연결선 182"/>
          <p:cNvCxnSpPr/>
          <p:nvPr/>
        </p:nvCxnSpPr>
        <p:spPr>
          <a:xfrm>
            <a:off x="9115909" y="4102808"/>
            <a:ext cx="0" cy="305598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직선 화살표 연결선 183"/>
          <p:cNvCxnSpPr/>
          <p:nvPr/>
        </p:nvCxnSpPr>
        <p:spPr>
          <a:xfrm>
            <a:off x="9115909" y="4691420"/>
            <a:ext cx="0" cy="305598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41088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3594</TotalTime>
  <Words>1004</Words>
  <Application>Microsoft Office PowerPoint</Application>
  <PresentationFormat>와이드스크린</PresentationFormat>
  <Paragraphs>417</Paragraphs>
  <Slides>3</Slides>
  <Notes>3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7" baseType="lpstr">
      <vt:lpstr>맑은 고딕</vt:lpstr>
      <vt:lpstr>맑은 고딕 (본문)</vt:lpstr>
      <vt:lpstr>Arial</vt:lpstr>
      <vt:lpstr>Office 테마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clairlsy</dc:creator>
  <cp:lastModifiedBy>HYU</cp:lastModifiedBy>
  <cp:revision>363</cp:revision>
  <cp:lastPrinted>2019-12-30T01:38:35Z</cp:lastPrinted>
  <dcterms:created xsi:type="dcterms:W3CDTF">2016-03-21T14:33:26Z</dcterms:created>
  <dcterms:modified xsi:type="dcterms:W3CDTF">2022-10-18T01:08:12Z</dcterms:modified>
</cp:coreProperties>
</file>